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handoutMasterIdLst>
    <p:handoutMasterId r:id="rId33"/>
  </p:handoutMasterIdLst>
  <p:sldIdLst>
    <p:sldId id="322" r:id="rId2"/>
    <p:sldId id="259" r:id="rId3"/>
    <p:sldId id="294" r:id="rId4"/>
    <p:sldId id="353" r:id="rId5"/>
    <p:sldId id="321" r:id="rId6"/>
    <p:sldId id="347" r:id="rId7"/>
    <p:sldId id="324" r:id="rId8"/>
    <p:sldId id="339" r:id="rId9"/>
    <p:sldId id="296" r:id="rId10"/>
    <p:sldId id="328" r:id="rId11"/>
    <p:sldId id="340" r:id="rId12"/>
    <p:sldId id="330" r:id="rId13"/>
    <p:sldId id="329" r:id="rId14"/>
    <p:sldId id="341" r:id="rId15"/>
    <p:sldId id="332" r:id="rId16"/>
    <p:sldId id="331" r:id="rId17"/>
    <p:sldId id="342" r:id="rId18"/>
    <p:sldId id="333" r:id="rId19"/>
    <p:sldId id="334" r:id="rId20"/>
    <p:sldId id="343" r:id="rId21"/>
    <p:sldId id="335" r:id="rId22"/>
    <p:sldId id="336" r:id="rId23"/>
    <p:sldId id="344" r:id="rId24"/>
    <p:sldId id="337" r:id="rId25"/>
    <p:sldId id="349" r:id="rId26"/>
    <p:sldId id="350" r:id="rId27"/>
    <p:sldId id="352" r:id="rId28"/>
    <p:sldId id="351" r:id="rId29"/>
    <p:sldId id="345" r:id="rId30"/>
    <p:sldId id="297" r:id="rId31"/>
  </p:sldIdLst>
  <p:sldSz cx="12190413" cy="6859588"/>
  <p:notesSz cx="7077075" cy="9363075"/>
  <p:embeddedFontLst>
    <p:embeddedFont>
      <p:font typeface="굴림체" panose="020B0609000101010101" pitchFamily="49" charset="-127"/>
      <p:regular r:id="rId34"/>
    </p:embeddedFont>
    <p:embeddedFont>
      <p:font typeface="맑은 고딕" panose="020B0503020000020004" pitchFamily="34" charset="-127"/>
      <p:regular r:id="rId35"/>
      <p:bold r:id="rId36"/>
    </p:embeddedFon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ambria" panose="02040503050406030204" pitchFamily="18" charset="0"/>
      <p:regular r:id="rId43"/>
      <p:bold r:id="rId44"/>
      <p:italic r:id="rId45"/>
      <p:boldItalic r:id="rId46"/>
    </p:embeddedFont>
    <p:embeddedFont>
      <p:font typeface="Noto Sans" panose="020B0502040504020204" pitchFamily="34" charset="0"/>
      <p:regular r:id="rId47"/>
      <p:bold r:id="rId48"/>
      <p:italic r:id="rId49"/>
      <p:boldItalic r:id="rId50"/>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87F"/>
    <a:srgbClr val="D16309"/>
    <a:srgbClr val="7F3F23"/>
    <a:srgbClr val="000000"/>
    <a:srgbClr val="CECECD"/>
    <a:srgbClr val="B9A88E"/>
    <a:srgbClr val="79757C"/>
    <a:srgbClr val="687477"/>
    <a:srgbClr val="657175"/>
    <a:srgbClr val="3D6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52535" autoAdjust="0"/>
  </p:normalViewPr>
  <p:slideViewPr>
    <p:cSldViewPr>
      <p:cViewPr varScale="1">
        <p:scale>
          <a:sx n="42" d="100"/>
          <a:sy n="42" d="100"/>
        </p:scale>
        <p:origin x="2290" y="38"/>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3834" y="-96"/>
      </p:cViewPr>
      <p:guideLst>
        <p:guide orient="horz" pos="2949"/>
        <p:guide pos="22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D4CCFBE2-2B8D-499C-81C9-2CD5B3EB8E93}" type="datetimeFigureOut">
              <a:rPr lang="ko-KR" altLang="en-US" smtClean="0"/>
              <a:pPr/>
              <a:t>2021-09-05</a:t>
            </a:fld>
            <a:endParaRPr lang="ko-KR" altLang="en-US"/>
          </a:p>
        </p:txBody>
      </p:sp>
      <p:sp>
        <p:nvSpPr>
          <p:cNvPr id="4" name="바닥글 개체 틀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FB545AC5-813F-4ED1-B011-8EA17CB93331}" type="datetimeFigureOut">
              <a:rPr lang="ko-KR" altLang="en-US" smtClean="0"/>
              <a:pPr/>
              <a:t>2021-09-05</a:t>
            </a:fld>
            <a:endParaRPr lang="ko-KR" altLang="en-US"/>
          </a:p>
        </p:txBody>
      </p:sp>
      <p:sp>
        <p:nvSpPr>
          <p:cNvPr id="4" name="슬라이드 이미지 개체 틀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lang="ko-KR" altLang="en-US"/>
          </a:p>
        </p:txBody>
      </p:sp>
      <p:sp>
        <p:nvSpPr>
          <p:cNvPr id="5" name="슬라이드 노트 개체 틀 4"/>
          <p:cNvSpPr>
            <a:spLocks noGrp="1"/>
          </p:cNvSpPr>
          <p:nvPr>
            <p:ph type="body" sz="quarter" idx="3"/>
          </p:nvPr>
        </p:nvSpPr>
        <p:spPr>
          <a:xfrm>
            <a:off x="707708" y="4447461"/>
            <a:ext cx="5661660" cy="4213384"/>
          </a:xfrm>
          <a:prstGeom prst="rect">
            <a:avLst/>
          </a:prstGeom>
        </p:spPr>
        <p:txBody>
          <a:bodyPr vert="horz" lIns="93936" tIns="46968" rIns="93936" bIns="4696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17513" y="701675"/>
            <a:ext cx="6242050" cy="3511550"/>
          </a:xfrm>
        </p:spPr>
      </p:sp>
      <p:sp>
        <p:nvSpPr>
          <p:cNvPr id="3" name="슬라이드 노트 개체 틀 2"/>
          <p:cNvSpPr>
            <a:spLocks noGrp="1"/>
          </p:cNvSpPr>
          <p:nvPr>
            <p:ph type="body" idx="1"/>
          </p:nvPr>
        </p:nvSpPr>
        <p:spPr/>
        <p:txBody>
          <a:bodyPr>
            <a:normAutofit/>
          </a:bodyPr>
          <a:lstStyle/>
          <a:p>
            <a:r>
              <a:rPr lang="en-US" altLang="ko-KR" baseline="0" dirty="0"/>
              <a:t>Hello. My name is Joyce Woznica and I would like to welcome to my portfolio review for my graduation from Syracuse University Applied Data Sciences Masters program.</a:t>
            </a:r>
            <a:endParaRPr lang="ko-KR" altLang="en-US" baseline="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move onto the next class that was instrumental in satisfying various learning objectives in the Syracuse program which was MBC 638 Data Analysis and Decision Making with Lynn Gill.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443004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Data Analysis and Decision Making, the class was asked to select a topic of interest for process improvement and then use statistical methods to determine if changes made in the process actually achieved improvement. This project directly addressed how to use analyses to develop a plan of action to implement business decisions.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Staying with my original theme of equestrian/equine related topics, this course provided the opportunity to solve a problem that I experienced with my own riding—streamlining the process of “preparing” to ride (or the grooming and tacking up process). One of the challenges was to describe a compelling reason with related impacts if no improvement is made. A nonexercised horse suffers ailments similar to humans that are not physically fit – bad joints, swelling, arthritis and more. This could mean expensive vet bills.</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&lt;CLICK&gt; We had to create a single slide that summarized the entire project – this was quite a challenge and contrary to what I have been taught about putting too much information on a single slide.</a:t>
            </a: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Subsequent slides took a deeper dive into specific aspects of the project.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&lt;CLICK&gt; You can see some of this analysis in the Sigma Quality Level slide which </a:t>
            </a: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was used to compare pre and post improvement data and measure the success of the process improvement. </a:t>
            </a: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The Sigma Quality level improved with the implemented process improvement.</a:t>
            </a:r>
          </a:p>
          <a:p>
            <a:pPr marL="0" marR="0">
              <a:lnSpc>
                <a:spcPct val="150000"/>
              </a:lnSpc>
              <a:spcBef>
                <a:spcPts val="4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Using Multiple Linear Regression analysis helped to narrow down specific areas that were directly affecting the time required to prepare to ride by reviewing the significance of each variable. Using this method and multiple iterations, it became clear what tasks should be modified to achieve improvements.</a:t>
            </a:r>
          </a:p>
          <a:p>
            <a:pPr marL="0" marR="0">
              <a:lnSpc>
                <a:spcPct val="150000"/>
              </a:lnSpc>
              <a:spcBef>
                <a:spcPts val="400"/>
              </a:spcBef>
              <a:spcAft>
                <a:spcPts val="400"/>
              </a:spcAft>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67474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To summarize, the learning objectives displayed were satisfied by the project work in MBC 638 Data Analysis and Decision Making:</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latin typeface="+mn-lt"/>
              </a:rPr>
              <a:t>Businesses are always looking at way to improve processes and streamline operations. </a:t>
            </a: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By articulating the methods used to identify and achieve process improvements, the concept of describing a broad overview of the major practice areas of data science was achieved.</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with the previous course, data collection and organization were key to achieving the goals laid out for the final project. Learning new tools for data collection and organizing this data laid the foundation for this project. </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 plan of action was developed to implement and test process improvements and confirm improvements were successful.</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One component of the project was to implement different approaches and tests to determine as well as prove that improvement was achieved. This often required reviewing the data from a different perspective or taking a different direction. </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Finally, as with all courses I took in this program, documenting the approach and findings help to improve and fine tune communication skills. This project, using a PowerPoint presentation format that needed to play the role of a document summarizing the project, was new to me and allowed me to use a more creative side to lay out the slides in a readable manner as they had far too much text to actually be used in presentation form.</a:t>
            </a:r>
          </a:p>
          <a:p>
            <a:pPr marL="342900" indent="-342900">
              <a:buFont typeface="Arial" panose="020B0604020202020204" pitchFamily="34" charset="0"/>
              <a:buChar char="•"/>
            </a:pPr>
            <a:endParaRPr lang="en-US" sz="1400" i="0" dirty="0"/>
          </a:p>
          <a:p>
            <a:endParaRPr lang="en-US" dirty="0"/>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271275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guidance of Jeremy Bolton, I feel the next project that assisted me to satisfy the learning objectives was IST 707  Data Analytics.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756377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300" baseline="0" dirty="0">
                <a:effectLst/>
                <a:latin typeface="+mn-lt"/>
                <a:ea typeface="Times New Roman" panose="02020603050405020304" pitchFamily="18" charset="0"/>
                <a:cs typeface="Times New Roman" panose="02020603050405020304" pitchFamily="18" charset="0"/>
              </a:rPr>
              <a:t>Data Analytics provided a platform for understanding how to predict or determine an outcome from the past data outcomes. This was an excellent platform for working with equines again. I decided to determine if the outcome of a horse colic could be predicted with certain medical presented conditions. Colic is the leading cause of premature death in domesticated equines. </a:t>
            </a:r>
            <a:r>
              <a:rPr lang="en-US" sz="1800" baseline="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Colic can be fatal without surgical intervention and that surgery is very expensive – usually 10 to 20 thousand dollars. Out of the 10% of horses that will colic in their lifetime, </a:t>
            </a:r>
            <a:r>
              <a:rPr lang="en-US" sz="1300" baseline="0" dirty="0">
                <a:solidFill>
                  <a:srgbClr val="FF0000"/>
                </a:solidFill>
                <a:effectLst/>
                <a:latin typeface="+mn-lt"/>
                <a:ea typeface="Times New Roman" panose="02020603050405020304" pitchFamily="18" charset="0"/>
                <a:cs typeface="Times New Roman" panose="02020603050405020304" pitchFamily="18" charset="0"/>
              </a:rPr>
              <a:t>b</a:t>
            </a:r>
            <a:r>
              <a:rPr lang="en-US" sz="1300" baseline="0" dirty="0">
                <a:effectLst/>
                <a:latin typeface="+mn-lt"/>
                <a:ea typeface="Times New Roman" panose="02020603050405020304" pitchFamily="18" charset="0"/>
                <a:cs typeface="Times New Roman" panose="02020603050405020304" pitchFamily="18" charset="0"/>
              </a:rPr>
              <a:t>etween 25% and 30% of horses are recommended to go to surgery. In those cases, between five and 10 percent will be humanely.</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This project was one of the most interesting and probably the biggest learning opportunity for me in the program. In addition – this project held personal significance because I lost a horse to colic.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&lt;CLICK&gt;This figure shows the fecal output per outcome for the horses in the dataset. This is important because when a horse is suffering from colic, the lack of fecal output can mean that an intestine is twisted causing the pain. There are certain fecal status that seem to be related to the colic outcome (specifically, absent or decreased).</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&lt;CLICK&gt;With this information, it was also important to visualize if there were any specific lesions or location that play a role in colic. This visualization provides more insight into the data to prepare for modeling and prediction by showing particular areas where the outcome is poor – like the large colon and small intestine.</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Decision trees and random forests were discussed in class. In this case, a pruned tree was developed. The location of the lesion and type played an initial role in colic outcome prediction followed by blood protein and further lesion information. Using this simple model, the outcome of died, lived or euthanized could be determined with some level of accuracy. </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Neural networks were then reviewed to predict outcome. In this case, two hidden nodes were introduced to obtain the following neural network with 75 steps and an error just over 26 as shown in the figure.</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Additional models were reviewed including Random Forests, Association Rule Mining and my introduction to Naïve Bayes and the importance cross-validation and the confusion matrix. The best results were found using Support Vector Machines which I was able to use in other classes with the knowledge gained in this course.</a:t>
            </a:r>
          </a:p>
          <a:p>
            <a:endParaRPr lang="en-US" sz="1300" baseline="0" dirty="0">
              <a:effectLst/>
              <a:latin typeface="+mn-lt"/>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3075465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Among the concepts mastered in </a:t>
            </a:r>
            <a:r>
              <a:rPr lang="en-US" sz="1300" baseline="0" dirty="0">
                <a:latin typeface="+mn-lt"/>
              </a:rPr>
              <a:t>IST 707 - Data Analytics</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those shown were most closely mapped to the goals of the Syracuse Applied Data Science Program:</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By creating initial visualizations, patterns and other insight became apparent in the data set.  Although I had some initial knowledge of the symptoms that are often seen in a horse that is experiencing a colic episode, the visualization of related variables was very helpful and uncovered additional patterns in the data by reviewing certain variable combinations with others.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Many different models were executed to find the best model for predicting colic outcomes for the data set selected. By reviewing the data and interpreting results of models, alternative strategies were used to arrive at a more optimal model.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part of this project, a plan was created, with Professor Bolton’s guidance, to begin to understand the data and then attempt different models for colic prediction based on what was seen in initial observations. </a:t>
            </a:r>
          </a:p>
          <a:p>
            <a:endParaRPr lang="en-US" sz="1200" dirty="0">
              <a:effectLst/>
              <a:latin typeface="Cambria" panose="020405030504060302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928998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me to one of my favorite courses (IST 719 Information Visualization) and one that taught me tools that I use everyday at my current position as an Instructional Designer at a software company. Gary Krudys also proved to be one of my favorite instructors.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4250208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Learning how to properly present information to different audiences to assure that the findings are clear and obvious was of great value. There were very important topics covered in this course around drawing the eye of the consumer, how to present a consistent theme, simplifying graphics and focusing the reader on the areas of interest and more. The final project in this course was to prepare a full-sized poster for the project which was then presented to the class.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A very scaled down version of the poster is here. I continued with a theme of horses, but focused on how to improve safety on the racetrack using a public set of data provided by the New York State Gaming Commission noting conditions, involved parties and incident categories and descriptions on New York State tracks. This data is updated daily. Ironically, my eldest daughter now works for the Tioga Downs racetrack taking blood from the winners to test for illegal substances.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For example, some key statistics found in the data to bring the reader into the story being told and heighten their interest.</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By presenting top words from the incident descriptions in the shape of a racing horse provided a way to draw the consumer’s focus as well as a very apropos way to present the information. This exercise did show some insight into the most common ailments in the incident’s reports.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In reviewing the data and applying some of my knowledge of horse injury and the strains on joints when galloping around a track at a young age, I started to look at information that I felt might have some influence on the racing incident outcome like the weather.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Running on a wet track can make it very slippery and can also affect the ability to see what is in front of you and running on a very cold or hard track due to cold temperatures are harder on the joints and can cause injury to the horse. </a:t>
            </a:r>
            <a:endParaRPr lang="en-US" sz="1300" b="0" i="0" baseline="0" dirty="0">
              <a:latin typeface="+mn-lt"/>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4103811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285750" marR="0" lvl="0" indent="-28575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this was a visualization course, the process of imagining the overall layout and how to present graphics and plots in the best way to showcase the results was stressed each week. We also learned a tool that was new to me – Adobe Illustrator which allowed me to make more aesthetically pleasing plots. I feel this skill will be very useful in the future as it is a key component to communicating results to key stakeholders and executives. </a:t>
            </a:r>
          </a:p>
          <a:p>
            <a:pPr marL="285750" marR="0" lvl="0" indent="-28575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By finding new ways to present graphics and plots and portray the information in appropriate visualizations, I was able to demonstrate how to communicate the results of data analysis to various individuals within an organization. </a:t>
            </a:r>
          </a:p>
          <a:p>
            <a:pPr marL="285750" marR="0" lvl="0" indent="-28575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Finding a data set of interest that was public information that was available for analysis is a challenge. So much information today is protected via privacy laws and more. It is key to know what protects personal information (PII) and laws around using this information is extremely important. I was lucky that New York State publishes this information readily and updates it daily. This is very rare as I could find no other information similar from any other tracks as they do not make this information public.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1123306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enter course IST 652 Scripting for Data Analytics with Professor Deborah Landowski – another chance to look at the race track.</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819230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quickly – let’s review the agenda for this presentation.</a:t>
            </a:r>
          </a:p>
          <a:p>
            <a:endParaRPr lang="en-US" baseline="0" dirty="0"/>
          </a:p>
          <a:p>
            <a:r>
              <a:rPr lang="en-US" baseline="0" dirty="0"/>
              <a:t>First, I’ll introduce you to why you are listening to this (and yes, why my slides have horses on them).</a:t>
            </a:r>
          </a:p>
          <a:p>
            <a:endParaRPr lang="en-US" baseline="0" dirty="0"/>
          </a:p>
          <a:p>
            <a:r>
              <a:rPr lang="en-US" baseline="0" dirty="0"/>
              <a:t>Next, I’ll explain the learning objectives for the Applied Data Science Program at Syracuse University.</a:t>
            </a:r>
          </a:p>
          <a:p>
            <a:endParaRPr lang="en-US" baseline="0" dirty="0"/>
          </a:p>
          <a:p>
            <a:r>
              <a:rPr lang="en-US" baseline="0" dirty="0"/>
              <a:t>Then I’ll talk about how I satisfied these learning objectives with some key projects in my course work.</a:t>
            </a:r>
          </a:p>
          <a:p>
            <a:endParaRPr lang="en-US" baseline="0" dirty="0"/>
          </a:p>
          <a:p>
            <a:r>
              <a:rPr lang="en-US" baseline="0" dirty="0"/>
              <a:t>Then I will do a brief summary of these projects and objectives and then finish up with some reflection.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3882166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Scripting for Data Analytics introduced me to new concepts like accessing different data streams and capturing them using MongoDB, NoSQL and JSON files. Working with both structured and unstructured data in a more robust manner was an excellent way to deepen my knowledge in applied data science. Along with learning these new techniques and technologies, it provided new ways to visualize, interrogate and interpret data and results.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Again, I was able to take advantage of additional information from the New York State Gaming Commission around race track infractions and incidents.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I found that it was always important to do some general visualizations to begin to reveal patterns and areas of interest. I found that some specific occupations on the track were cited more often for infractions.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I then reviewed the individual tracks to see if some have more infractions that others and in what years those occurred to look for patterns.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An important part of this project was to determine if was any overlap of infractions on the same day as incidents.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This course taught students how to access social media accounts, in this case, Twitter, to find and analyze unstructured information. Tweets were reviewed from the individual track accounts as well as additional tweets were found from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racingwrongs</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which is a twitter account that focuses on the dangers of horse racing and bringing them to the attention of the public. This provided an entirely different slant on what happens on a racetrack.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3363362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spcBef>
                <a:spcPts val="4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particular course addressed the learning objectives shown:</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The collection and organization of data was a key part of this course. As mentioned, this course included accessing social media unstructured and storing this information in a structured way – in MongoDB. Using these new methods provided me with the skills to gather data from new sources and storing and organize this data in new ways.</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Again, the final project in this course provided the option to create initial visualization of the data and review standard statistics to gain further insight into the data. </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this particular project, I attempted to determine if there was some connection between an infraction at the track and any incident on that track. By working with melding and transposing techniques, the proper comparisons and overlaps could be explored to review if the overlap of infractions and incidents have anything in common. </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By learning to summarize the results and then find actionable insight that can be used to provide a plan of action or an approach for business to follow to take action. This skill is really what data analysis is all about. If we can gain insight into our processes, our data and what it means – we can take action to improve the business. </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course instructed us to make sure that we provided these types of documentation to support our findings and reach the proper level. </a:t>
            </a:r>
          </a:p>
          <a:p>
            <a:pPr marL="285750" marR="0" indent="-285750">
              <a:spcBef>
                <a:spcPts val="400"/>
              </a:spcBef>
              <a:spcAft>
                <a:spcPts val="400"/>
              </a:spcAft>
              <a:buFont typeface="Arial" panose="020B0604020202020204" pitchFamily="34" charset="0"/>
              <a:buChar cha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Taking a look at twitter and social media accounts opened up the discussion around who owns tweets and copyright infringement. Understanding privacy laws and what is public domain is very important when obtaining data from external and public sources like social media.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3554452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Norma Palomino in IST 664 Natural Language Processing, I learned about using natural language and how that can be used to classify information.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3112131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Natural Language Processing took over where Data Analytics left off by continuing the use of unstructured data and adding text analytics to predict outcomes. </a:t>
            </a: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with all projects, I started with initial visualizations of the data to help develop a plan of action for predicting the outcome on the track.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First, it was important to gather words that appeared most often in the description of the incidents on the track. Using the same techniques that were used in Scripting for Data Analytics, the description for each incident was tokenize and then the top words were gathered into the word cloud.</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To better understand how words were used in the descriptions is also important to better understand how combinations of words were used. This helped me to gain additional insight into incident results and similarities and commonalities among these incidents which helped in predicting outcomes.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Now that I had a better understanding of the data, it was time to focus on using the short description of the incident and use this information to classify the incident. As we learned in this class, in order to properly predict the outcome – we need have a balanced data set. This means that there should be a similar number of incident descriptions for each outcome to be predicted.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The data was very skewed and unbalanced so it was manipulated to a smaller and more consolidated set – and although not completely balanced, it did provide the proper backdrop to use various classifier features sets and the Natural Language Toolkit Naïve Bayes classifier.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As shown in this final table below, several classification feature sets were used (unigrams, bigrams, trigrams and parts of speech) and &lt;CLICK&gt; the accuracy achieved using different classifiers.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1695108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Among the concepts mastered in </a:t>
            </a:r>
            <a:r>
              <a:rPr lang="en-US" sz="1300" baseline="0" dirty="0">
                <a:latin typeface="+mn-lt"/>
              </a:rPr>
              <a:t>in IST 664 Natural Language Processing</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the ones listed here were most closely mapped to the goals of the Syracuse Applied Data Science Program:</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with other courses, the need to do primary visualization can help to guide a statistician down the path to the correct models and analysis. Data mining was an important concept in this class and one that was stressed in class often. By mining this data set down to a consolidated data set proved to be very important for the project.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An important concept in this course was understanding your data and what strategy to take based on the layout of the information in the data set. In this case, the data led us to refine the data and consolidate outcomes so that the proper models could be used for prediction. Using this alternative strategy helped to improve the overall prediction accuracy and helped to lay out using different feature sets to aid in improving prediction accuracy.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This course stressed again, the importance of explaining the data (in this case, the racetrack, and horses) so that the results can have the proper impact to the proper groups.</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24</a:t>
            </a:fld>
            <a:endParaRPr lang="ko-KR" altLang="en-US"/>
          </a:p>
        </p:txBody>
      </p:sp>
    </p:spTree>
    <p:extLst>
      <p:ext uri="{BB962C8B-B14F-4D97-AF65-F5344CB8AC3E}">
        <p14:creationId xmlns:p14="http://schemas.microsoft.com/office/powerpoint/2010/main" val="209296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The next two slides show a summary of the projects and courses highlighted and the objectives satisfied with each project.</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25</a:t>
            </a:fld>
            <a:endParaRPr lang="ko-KR" altLang="en-US"/>
          </a:p>
        </p:txBody>
      </p:sp>
    </p:spTree>
    <p:extLst>
      <p:ext uri="{BB962C8B-B14F-4D97-AF65-F5344CB8AC3E}">
        <p14:creationId xmlns:p14="http://schemas.microsoft.com/office/powerpoint/2010/main" val="2328661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652089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we were only supposed to bring up a few projects that helped me satisfy the learning objectives of the Applied Data Science Program, but I didn’t want you to think I was a “one trick pony” – no pun intended.</a:t>
            </a:r>
          </a:p>
          <a:p>
            <a:endParaRPr lang="en-US" dirty="0"/>
          </a:p>
          <a:p>
            <a:r>
              <a:rPr lang="en-US" dirty="0"/>
              <a:t>&lt;CLICK&gt; I also learned so much from taking a look at gothic horror novelist to see if other authors used a similar writing style and even if analytics could accurately predict who wrote a particular novel.</a:t>
            </a:r>
          </a:p>
          <a:p>
            <a:endParaRPr lang="en-US" dirty="0"/>
          </a:p>
          <a:p>
            <a:r>
              <a:rPr lang="en-US" dirty="0"/>
              <a:t>&lt;CLICK&gt; I learned so much in Marketing Analytics and developing a marketing plan so that Petoskey Brewing could make more money on their craft beers.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27</a:t>
            </a:fld>
            <a:endParaRPr lang="ko-KR" altLang="en-US"/>
          </a:p>
        </p:txBody>
      </p:sp>
    </p:spTree>
    <p:extLst>
      <p:ext uri="{BB962C8B-B14F-4D97-AF65-F5344CB8AC3E}">
        <p14:creationId xmlns:p14="http://schemas.microsoft.com/office/powerpoint/2010/main" val="1790058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personal favorite, &lt;CLICK&gt; how to help minimize how long pets stay in centers and what can improve adoption rates.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1634308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discussed in this presentation, I feel that I met all the learning objectives of the master’s in Applied Data Science at Syracuse University. This selection of projects helped to solidify my understanding of Data Science and allowed me the flexibility to take on interesting projects while still permitting me to follow my passion.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final portfolio helped me to remember why I selected Syracuse for my second master’s degree as I felt it provided me with the ability to apply data science to real life situations and problems.</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cs typeface="Times New Roman" panose="02020603050405020304" pitchFamily="18" charset="0"/>
              </a:rPr>
              <a:t>I have already seen these skills pay off in my current position and know they will be instrumental in my future.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34599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a:lnSpc>
                <a:spcPct val="150000"/>
              </a:lnSpc>
              <a:spcBef>
                <a:spcPts val="6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Facing an empty nest in 2018 – I decided to take my passion for horses and my love for numbers and data and enter the applied data science program at Syracuse.</a:t>
            </a:r>
          </a:p>
          <a:p>
            <a:pPr marL="0" marR="0">
              <a:lnSpc>
                <a:spcPct val="150000"/>
              </a:lnSpc>
              <a:spcBef>
                <a:spcPts val="6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I have been applying rudimentary data science to my daughters’ riding careers ( (without the assistance of programming and machine learning) to predict the outcome of horse shows they entered for much of their junior career in the saddle. Why not take that to a higher level?</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I selected the Syracuse Applied Data Analytics program because it addressed applying data analytics to specific business problems to achieve a preferred outcome.</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My portfolio clearly represents my progression and acquired skills throughout the program at Syracuse.</a:t>
            </a: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And to add a personal touch:</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My oldest daughter, Ellie</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My youngest daughter, Lauren</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And me – with my boy, Sullivan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4088673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today. I have enjoyed my time and Syracuse University and want to take a moment to thank my professors in the program for their time and devotion to their students.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228822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ts val="616"/>
              </a:spcBef>
              <a:spcAft>
                <a:spcPts val="411"/>
              </a:spcAft>
            </a:pPr>
            <a:r>
              <a:rPr lang="en-US" sz="1300" i="0" baseline="0" dirty="0">
                <a:solidFill>
                  <a:srgbClr val="000000"/>
                </a:solidFill>
                <a:effectLst/>
                <a:latin typeface="+mn-lt"/>
                <a:ea typeface="Times New Roman" panose="02020603050405020304" pitchFamily="18" charset="0"/>
                <a:cs typeface="Calibri" panose="020F0502020204030204" pitchFamily="34" charset="0"/>
              </a:rPr>
              <a:t>Before getting starte</a:t>
            </a:r>
            <a:r>
              <a:rPr lang="en-US" sz="1300" i="0" baseline="0" dirty="0">
                <a:solidFill>
                  <a:srgbClr val="000000"/>
                </a:solidFill>
                <a:latin typeface="+mn-lt"/>
                <a:ea typeface="Times New Roman" panose="02020603050405020304" pitchFamily="18" charset="0"/>
                <a:cs typeface="Calibri" panose="020F0502020204030204" pitchFamily="34" charset="0"/>
              </a:rPr>
              <a:t>d, I thought I would provide a bit of background about myself.</a:t>
            </a:r>
          </a:p>
          <a:p>
            <a:pPr>
              <a:spcBef>
                <a:spcPts val="616"/>
              </a:spcBef>
              <a:spcAft>
                <a:spcPts val="411"/>
              </a:spcAft>
            </a:pPr>
            <a:endParaRPr lang="en-US" sz="1300" i="0" baseline="0" dirty="0">
              <a:solidFill>
                <a:srgbClr val="000000"/>
              </a:solidFill>
              <a:latin typeface="+mn-lt"/>
              <a:ea typeface="Times New Roman" panose="02020603050405020304" pitchFamily="18" charset="0"/>
              <a:cs typeface="Calibri" panose="020F050202020403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have a bachelor of arts in mathematics from Texas Tech University but did spend most of those years in an Applied Mathematics program at Baylor University which included Math, Business and Computer Science</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latin typeface="+mn-lt"/>
                <a:ea typeface="Times New Roman" panose="02020603050405020304" pitchFamily="18" charset="0"/>
                <a:cs typeface="Calibri" panose="020F0502020204030204" pitchFamily="34" charset="0"/>
              </a:rPr>
              <a:t>I couldn’t find a job I wanted, so I decided to stick around and get a master of science in mathematics with a concentration in statistics</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thought I wanted to be an actuary, but it was too boring so I went to work for a software firm and have held many positions for various software and services companies over the years </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am at seasoned professional with over 35 years in the workforce … yes over 35 years</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got a Six Sigma Greenbelt when that was still fashionable</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latin typeface="+mn-lt"/>
                <a:ea typeface="Times New Roman" panose="02020603050405020304" pitchFamily="18" charset="0"/>
                <a:cs typeface="Calibri" panose="020F0502020204030204" pitchFamily="34" charset="0"/>
              </a:rPr>
              <a:t>I have had the opportunity to work with analytics when working with IBM and some IBM partners over the years</a:t>
            </a:r>
            <a:endParaRPr lang="en-US" sz="1300" i="0" baseline="0" dirty="0">
              <a:solidFill>
                <a:srgbClr val="000000"/>
              </a:solidFill>
              <a:effectLst/>
              <a:latin typeface="+mn-lt"/>
              <a:ea typeface="Times New Roman" panose="02020603050405020304" pitchFamily="18" charset="0"/>
              <a:cs typeface="Calibri" panose="020F0502020204030204" pitchFamily="34" charset="0"/>
            </a:endParaRP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1291935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ts val="616"/>
              </a:spcBef>
              <a:spcAft>
                <a:spcPts val="411"/>
              </a:spcAft>
            </a:pPr>
            <a:r>
              <a:rPr lang="en-US" sz="1300" b="0" i="0" baseline="0" dirty="0">
                <a:solidFill>
                  <a:srgbClr val="000000"/>
                </a:solidFill>
                <a:latin typeface="+mn-lt"/>
                <a:ea typeface="Times New Roman" panose="02020603050405020304" pitchFamily="18" charset="0"/>
                <a:cs typeface="Times New Roman" panose="02020603050405020304" pitchFamily="18" charset="0"/>
              </a:rPr>
              <a:t>Syracuse Applied Data Science Program is a diverse program that provides students with skills in a broad of range of areas. There are seven main areas of focus that you can see listed here. I won’t read these as I took them directly from the Syracuse website.</a:t>
            </a:r>
          </a:p>
          <a:p>
            <a:pPr>
              <a:spcBef>
                <a:spcPts val="616"/>
              </a:spcBef>
              <a:spcAft>
                <a:spcPts val="411"/>
              </a:spcAft>
            </a:pPr>
            <a:endParaRPr lang="en-US" sz="1300" b="0" i="0" baseline="0" dirty="0">
              <a:solidFill>
                <a:srgbClr val="000000"/>
              </a:solidFill>
              <a:latin typeface="+mn-lt"/>
              <a:ea typeface="Times New Roman" panose="02020603050405020304" pitchFamily="18" charset="0"/>
              <a:cs typeface="Times New Roman" panose="02020603050405020304" pitchFamily="18" charset="0"/>
            </a:endParaRP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Describing a broad overview of the major practice areas of data science.</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Collecting and organizing data.</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Identifying patterns in data via visualization, statistical analysis, and data mining.</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Developing alternative strategies based on the data.</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Developing a plan of action to implement the business decisions derived from the analyses.</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Synthesizing the ethical dimensions of data science practice (e.g., privacy).</a:t>
            </a:r>
            <a:endParaRPr lang="en-US" sz="1300" b="0" i="0" baseline="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18392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Ok, a little bit of information up front – I am a </a:t>
            </a:r>
            <a:r>
              <a:rPr lang="en-US" sz="1300" b="1" i="1" dirty="0"/>
              <a:t>more is more </a:t>
            </a:r>
            <a:r>
              <a:rPr lang="en-US" sz="1300" dirty="0"/>
              <a:t>person and I had a very difficult time narrowing down which projects to include in my portfolio. </a:t>
            </a:r>
          </a:p>
          <a:p>
            <a:r>
              <a:rPr lang="en-US" sz="1300" dirty="0"/>
              <a:t>So, here’s my list. Trust me – it was a very difficult decision for me! We will look at each one of these projects now.</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083445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Data Administration Concepts and Database Management which I took under the guidance of Chad Harper.</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1440317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The goals in this course focused on the building of a normalized database and understanding the relationship between database tables. After this was accomplished, the tables had to be created and populated. Finally, we focused on updating, modifying, deleting and reading this information to answer questions about the data.</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My daughter and I own multiple horses in multiple locations. We have to keep track of who is near what veterinarian, what vaccines are required when, where to get the best price not sacrificing quality, and more. </a:t>
            </a:r>
            <a:r>
              <a:rPr lang="en-US" sz="1300" baseline="0" dirty="0">
                <a:effectLst/>
                <a:latin typeface="+mn-lt"/>
                <a:ea typeface="Times New Roman" panose="02020603050405020304" pitchFamily="18" charset="0"/>
                <a:cs typeface="Times New Roman" panose="02020603050405020304" pitchFamily="18" charset="0"/>
              </a:rPr>
              <a:t>By providing a single database of all the horses and their vaccine history, a solution was developed to maintain this information and provide reminders as well as recommendations for future routine work. </a:t>
            </a:r>
          </a:p>
          <a:p>
            <a:pPr marL="0" marR="0">
              <a:lnSpc>
                <a:spcPct val="150000"/>
              </a:lnSpc>
              <a:spcBef>
                <a:spcPts val="400"/>
              </a:spcBef>
              <a:spcAft>
                <a:spcPts val="400"/>
              </a:spcAft>
            </a:pPr>
            <a:endParaRPr lang="en-US" sz="1300" baseline="0" dirty="0">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effectLst/>
                <a:latin typeface="+mn-lt"/>
                <a:ea typeface="Times New Roman" panose="02020603050405020304" pitchFamily="18" charset="0"/>
                <a:cs typeface="Times New Roman" panose="02020603050405020304" pitchFamily="18" charset="0"/>
              </a:rPr>
              <a:t>&lt;CLICK&gt; This project gave me the opportunity to create a database that tracked of my horses’ vaccines as well as all their dentist, chiropractor and other routine medical visits merging data from </a:t>
            </a:r>
            <a:r>
              <a:rPr lang="en-US" sz="1300" baseline="0" dirty="0">
                <a:latin typeface="+mn-lt"/>
              </a:rPr>
              <a:t>multiple sources and organizing the data into a normalized database that you can see here. </a:t>
            </a:r>
          </a:p>
          <a:p>
            <a:endParaRPr lang="en-US" sz="1300" baseline="0" dirty="0">
              <a:latin typeface="+mn-lt"/>
            </a:endParaRPr>
          </a:p>
          <a:p>
            <a:r>
              <a:rPr lang="en-US" sz="1300" baseline="0" dirty="0">
                <a:latin typeface="+mn-lt"/>
              </a:rPr>
              <a:t>&lt;CLICK&gt; &lt;CLICK&gt; We also worked on writing procedures to answer real-life questions like “when is my horse due for a specific vaccination?” or “how much did I spend on vaccinations in 2018?” I developed some User interfaces to allow querying the database for this type of information and then to also display information in dashboard format </a:t>
            </a:r>
          </a:p>
          <a:p>
            <a:endParaRPr lang="en-US" sz="1300" baseline="0" dirty="0">
              <a:latin typeface="+mn-lt"/>
            </a:endParaRPr>
          </a:p>
          <a:p>
            <a:r>
              <a:rPr lang="en-US" sz="1300" baseline="0" dirty="0">
                <a:latin typeface="+mn-lt"/>
              </a:rPr>
              <a:t>&lt;CLICK&gt;. Using visualizations proved very insightful and a great way to refine the information.</a:t>
            </a:r>
          </a:p>
          <a:p>
            <a:endParaRPr lang="en-US" sz="1300" baseline="0" dirty="0">
              <a:latin typeface="+mn-lt"/>
            </a:endParaRPr>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814140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9569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300" baseline="0" dirty="0"/>
              <a:t>Just to review – the following objectives were met with </a:t>
            </a:r>
            <a:r>
              <a:rPr lang="en-US" dirty="0"/>
              <a:t>Data Administration Concepts and Database Management </a:t>
            </a:r>
            <a:endParaRPr lang="en-US" sz="1300" baseline="0" dirty="0"/>
          </a:p>
          <a:p>
            <a:pPr marL="342900" indent="-342900">
              <a:buFont typeface="Arial" panose="020B0604020202020204" pitchFamily="34" charset="0"/>
              <a:buChar char="•"/>
            </a:pPr>
            <a:r>
              <a:rPr lang="en-US" sz="1300" baseline="0" dirty="0"/>
              <a:t>As mentioned the gathering and collection of data and then organizing it into a normalized database was the key to this project.</a:t>
            </a:r>
          </a:p>
          <a:p>
            <a:pPr marL="342900" indent="-342900">
              <a:buFont typeface="Arial" panose="020B0604020202020204" pitchFamily="34" charset="0"/>
              <a:buChar char="•"/>
            </a:pPr>
            <a:r>
              <a:rPr lang="en-US" sz="1300" baseline="0" dirty="0"/>
              <a:t>By creating dashboards to visualize the information in the database, I was able to easily see things like which horses cost the most, which are due for upcoming vaccines in a concise way.</a:t>
            </a:r>
          </a:p>
          <a:p>
            <a:pPr marL="342900" indent="-342900">
              <a:buFont typeface="Arial" panose="020B0604020202020204" pitchFamily="34" charset="0"/>
              <a:buChar char="•"/>
            </a:pPr>
            <a:r>
              <a:rPr lang="en-US" sz="1300" baseline="0" dirty="0"/>
              <a:t>A plan of action was developed to revise and fine tune the database so that gaining insight into my horses vet history.</a:t>
            </a:r>
          </a:p>
          <a:p>
            <a:pPr marL="342900" indent="-342900">
              <a:buFont typeface="Arial" panose="020B0604020202020204" pitchFamily="34" charset="0"/>
              <a:buChar char="•"/>
            </a:pPr>
            <a:r>
              <a:rPr lang="en-US" sz="1300" baseline="0" dirty="0"/>
              <a:t>Finally, I learned how to communicate to different audiences </a:t>
            </a:r>
            <a:r>
              <a:rPr lang="en-US" sz="1300" baseline="0"/>
              <a:t>and levels</a:t>
            </a:r>
            <a:endParaRPr lang="en-US" sz="1300" baseline="0" dirty="0"/>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049167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159102" y="3810850"/>
            <a:ext cx="6336704" cy="55504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lumMod val="75000"/>
                    <a:lumOff val="25000"/>
                  </a:schemeClr>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140052" y="1930550"/>
            <a:ext cx="6336704" cy="2003300"/>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tx1">
                    <a:lumMod val="75000"/>
                    <a:lumOff val="25000"/>
                  </a:schemeClr>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2021-09-05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
        <p:nvSpPr>
          <p:cNvPr id="14" name="제목 1"/>
          <p:cNvSpPr>
            <a:spLocks noGrp="1"/>
          </p:cNvSpPr>
          <p:nvPr>
            <p:ph type="title"/>
          </p:nvPr>
        </p:nvSpPr>
        <p:spPr>
          <a:xfrm>
            <a:off x="617835" y="254777"/>
            <a:ext cx="7709619"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75000"/>
                    <a:lumOff val="25000"/>
                  </a:schemeClr>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2021-09-05</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2021-09-05</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22598" y="189434"/>
            <a:ext cx="7560840" cy="798753"/>
          </a:xfrm>
          <a:noFill/>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2" name="직사각형 1"/>
          <p:cNvSpPr/>
          <p:nvPr userDrawn="1"/>
        </p:nvSpPr>
        <p:spPr>
          <a:xfrm>
            <a:off x="0" y="0"/>
            <a:ext cx="12190413" cy="6859588"/>
          </a:xfrm>
          <a:prstGeom prst="rect">
            <a:avLst/>
          </a:prstGeom>
          <a:solidFill>
            <a:schemeClr val="bg1">
              <a:lumMod val="5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2021-09-05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2598" y="2061642"/>
            <a:ext cx="7200800"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tx1">
                    <a:lumMod val="75000"/>
                    <a:lumOff val="25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2021-09-05</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tiff"/><Relationship Id="rId4" Type="http://schemas.openxmlformats.org/officeDocument/2006/relationships/image" Target="../media/image30.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0590" y="1701602"/>
            <a:ext cx="11349869" cy="2003300"/>
          </a:xfrm>
        </p:spPr>
        <p:txBody>
          <a:bodyPr/>
          <a:lstStyle/>
          <a:p>
            <a:r>
              <a:rPr lang="en-US" altLang="ko-KR" b="1" dirty="0">
                <a:solidFill>
                  <a:schemeClr val="accent6">
                    <a:lumMod val="50000"/>
                  </a:schemeClr>
                </a:solidFill>
              </a:rPr>
              <a:t>PORTFOLIO SUBMISSION </a:t>
            </a:r>
            <a:br>
              <a:rPr lang="en-US" altLang="ko-KR" b="1" dirty="0">
                <a:solidFill>
                  <a:schemeClr val="accent6">
                    <a:lumMod val="50000"/>
                  </a:schemeClr>
                </a:solidFill>
              </a:rPr>
            </a:br>
            <a:r>
              <a:rPr lang="en-US" altLang="ko-KR" sz="4800" dirty="0">
                <a:solidFill>
                  <a:schemeClr val="tx1"/>
                </a:solidFill>
              </a:rPr>
              <a:t>Applied Data Sciences</a:t>
            </a:r>
            <a:br>
              <a:rPr lang="en-US" altLang="ko-KR" dirty="0">
                <a:solidFill>
                  <a:schemeClr val="tx1"/>
                </a:solidFill>
              </a:rPr>
            </a:br>
            <a:endParaRPr lang="ko-KR" altLang="en-US" dirty="0"/>
          </a:p>
        </p:txBody>
      </p:sp>
      <p:sp>
        <p:nvSpPr>
          <p:cNvPr id="3" name="Subtitle 2">
            <a:extLst>
              <a:ext uri="{FF2B5EF4-FFF2-40B4-BE49-F238E27FC236}">
                <a16:creationId xmlns:a16="http://schemas.microsoft.com/office/drawing/2014/main" id="{047BE8A9-C5C3-408D-BFAE-BCCE65A01751}"/>
              </a:ext>
            </a:extLst>
          </p:cNvPr>
          <p:cNvSpPr>
            <a:spLocks noGrp="1"/>
          </p:cNvSpPr>
          <p:nvPr>
            <p:ph type="subTitle" idx="1"/>
          </p:nvPr>
        </p:nvSpPr>
        <p:spPr>
          <a:xfrm>
            <a:off x="5375126" y="3861842"/>
            <a:ext cx="6336704" cy="555048"/>
          </a:xfrm>
        </p:spPr>
        <p:txBody>
          <a:bodyPr/>
          <a:lstStyle/>
          <a:p>
            <a:r>
              <a:rPr lang="en-US" altLang="ko-KR" sz="1800" b="1" dirty="0">
                <a:solidFill>
                  <a:schemeClr val="tx1"/>
                </a:solidFill>
              </a:rPr>
              <a:t>Joyce Woznica</a:t>
            </a:r>
            <a:br>
              <a:rPr lang="en-US" altLang="ko-KR" sz="1200" dirty="0">
                <a:solidFill>
                  <a:schemeClr val="tx1"/>
                </a:solidFill>
              </a:rPr>
            </a:br>
            <a:r>
              <a:rPr lang="en-US" altLang="ko-KR" sz="1200" dirty="0">
                <a:solidFill>
                  <a:schemeClr val="tx1"/>
                </a:solidFill>
              </a:rPr>
              <a:t>SID: 37463397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638131"/>
            <a:chOff x="1901916" y="-836102"/>
            <a:chExt cx="3744417" cy="2638131"/>
          </a:xfrm>
        </p:grpSpPr>
        <p:grpSp>
          <p:nvGrpSpPr>
            <p:cNvPr id="9" name="그룹 8"/>
            <p:cNvGrpSpPr/>
            <p:nvPr/>
          </p:nvGrpSpPr>
          <p:grpSpPr>
            <a:xfrm>
              <a:off x="1901916" y="114518"/>
              <a:ext cx="3744417" cy="1687511"/>
              <a:chOff x="4621319" y="-176412"/>
              <a:chExt cx="3744417" cy="1687511"/>
            </a:xfrm>
          </p:grpSpPr>
          <p:sp>
            <p:nvSpPr>
              <p:cNvPr id="11" name="Text Box 5"/>
              <p:cNvSpPr txBox="1">
                <a:spLocks noChangeArrowheads="1"/>
              </p:cNvSpPr>
              <p:nvPr/>
            </p:nvSpPr>
            <p:spPr bwMode="auto">
              <a:xfrm>
                <a:off x="4621319" y="-176412"/>
                <a:ext cx="3218706"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Analysis and Decision Making</a:t>
                </a:r>
              </a:p>
            </p:txBody>
          </p:sp>
          <p:sp>
            <p:nvSpPr>
              <p:cNvPr id="16" name="직사각형 15"/>
              <p:cNvSpPr/>
              <p:nvPr/>
            </p:nvSpPr>
            <p:spPr>
              <a:xfrm>
                <a:off x="4621319" y="1249232"/>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Lynn Gill</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MBC 638</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99039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Horse Ride Preparation Process Improvement</a:t>
            </a:r>
            <a:endParaRPr lang="ko-KR" altLang="en-US" dirty="0"/>
          </a:p>
        </p:txBody>
      </p:sp>
      <p:pic>
        <p:nvPicPr>
          <p:cNvPr id="4" name="Picture 3">
            <a:extLst>
              <a:ext uri="{FF2B5EF4-FFF2-40B4-BE49-F238E27FC236}">
                <a16:creationId xmlns:a16="http://schemas.microsoft.com/office/drawing/2014/main" id="{B11C7BE1-2678-4A11-A283-19C1A5AFCAD1}"/>
              </a:ext>
            </a:extLst>
          </p:cNvPr>
          <p:cNvPicPr/>
          <p:nvPr/>
        </p:nvPicPr>
        <p:blipFill rotWithShape="1">
          <a:blip r:embed="rId3"/>
          <a:srcRect t="14287" b="1749"/>
          <a:stretch/>
        </p:blipFill>
        <p:spPr bwMode="auto">
          <a:xfrm>
            <a:off x="227889" y="1629594"/>
            <a:ext cx="6499715" cy="4248472"/>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6505748-2B49-41F8-BEE1-B8AB29D2B233}"/>
              </a:ext>
            </a:extLst>
          </p:cNvPr>
          <p:cNvPicPr/>
          <p:nvPr/>
        </p:nvPicPr>
        <p:blipFill>
          <a:blip r:embed="rId4"/>
          <a:stretch>
            <a:fillRect/>
          </a:stretch>
        </p:blipFill>
        <p:spPr>
          <a:xfrm>
            <a:off x="6887294" y="892716"/>
            <a:ext cx="4392488" cy="293396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62C5EA2-9CFD-4989-AF27-11BAE5753F12}"/>
              </a:ext>
            </a:extLst>
          </p:cNvPr>
          <p:cNvPicPr/>
          <p:nvPr/>
        </p:nvPicPr>
        <p:blipFill>
          <a:blip r:embed="rId5"/>
          <a:stretch>
            <a:fillRect/>
          </a:stretch>
        </p:blipFill>
        <p:spPr>
          <a:xfrm>
            <a:off x="7571896" y="3933850"/>
            <a:ext cx="4392488" cy="2736304"/>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C5A91A74-980E-4BBA-AFC3-F2229191328D}"/>
              </a:ext>
            </a:extLst>
          </p:cNvPr>
          <p:cNvSpPr/>
          <p:nvPr/>
        </p:nvSpPr>
        <p:spPr>
          <a:xfrm>
            <a:off x="9695606" y="3141762"/>
            <a:ext cx="1584176" cy="6849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5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Describing a broad overview of the major practice areas of data science</a:t>
            </a:r>
          </a:p>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dirty="0"/>
          </a:p>
        </p:txBody>
      </p:sp>
    </p:spTree>
    <p:extLst>
      <p:ext uri="{BB962C8B-B14F-4D97-AF65-F5344CB8AC3E}">
        <p14:creationId xmlns:p14="http://schemas.microsoft.com/office/powerpoint/2010/main" val="387567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57359" cy="2134075"/>
            <a:chOff x="1901916" y="-836102"/>
            <a:chExt cx="3756896" cy="2134075"/>
          </a:xfrm>
        </p:grpSpPr>
        <p:grpSp>
          <p:nvGrpSpPr>
            <p:cNvPr id="9" name="그룹 8"/>
            <p:cNvGrpSpPr/>
            <p:nvPr/>
          </p:nvGrpSpPr>
          <p:grpSpPr>
            <a:xfrm>
              <a:off x="1901916" y="114518"/>
              <a:ext cx="3756896" cy="1183455"/>
              <a:chOff x="4621319" y="-176412"/>
              <a:chExt cx="3756896" cy="1183455"/>
            </a:xfrm>
          </p:grpSpPr>
          <p:sp>
            <p:nvSpPr>
              <p:cNvPr id="11" name="Text Box 5"/>
              <p:cNvSpPr txBox="1">
                <a:spLocks noChangeArrowheads="1"/>
              </p:cNvSpPr>
              <p:nvPr/>
            </p:nvSpPr>
            <p:spPr bwMode="auto">
              <a:xfrm>
                <a:off x="4621319" y="-176412"/>
                <a:ext cx="3218706"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Analytics</a:t>
                </a:r>
              </a:p>
            </p:txBody>
          </p:sp>
          <p:sp>
            <p:nvSpPr>
              <p:cNvPr id="16" name="직사각형 15"/>
              <p:cNvSpPr/>
              <p:nvPr/>
            </p:nvSpPr>
            <p:spPr>
              <a:xfrm>
                <a:off x="4633798"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Jeremy Bolton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707</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439298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Predicting Horse Colic</a:t>
            </a:r>
            <a:endParaRPr lang="ko-KR" altLang="en-US" dirty="0"/>
          </a:p>
        </p:txBody>
      </p:sp>
      <p:pic>
        <p:nvPicPr>
          <p:cNvPr id="4" name="Picture 3">
            <a:extLst>
              <a:ext uri="{FF2B5EF4-FFF2-40B4-BE49-F238E27FC236}">
                <a16:creationId xmlns:a16="http://schemas.microsoft.com/office/drawing/2014/main" id="{8FE274A3-1026-4ECC-B213-808D7A32D0A1}"/>
              </a:ext>
            </a:extLst>
          </p:cNvPr>
          <p:cNvPicPr/>
          <p:nvPr/>
        </p:nvPicPr>
        <p:blipFill>
          <a:blip r:embed="rId3"/>
          <a:stretch>
            <a:fillRect/>
          </a:stretch>
        </p:blipFill>
        <p:spPr>
          <a:xfrm>
            <a:off x="670525" y="1317941"/>
            <a:ext cx="4464497" cy="235149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7B6B1C3-06AB-46F2-83E8-DF8AE891F345}"/>
              </a:ext>
            </a:extLst>
          </p:cNvPr>
          <p:cNvPicPr/>
          <p:nvPr/>
        </p:nvPicPr>
        <p:blipFill>
          <a:blip r:embed="rId4">
            <a:extLst>
              <a:ext uri="{28A0092B-C50C-407E-A947-70E740481C1C}">
                <a14:useLocalDpi xmlns:a14="http://schemas.microsoft.com/office/drawing/2010/main" val="0"/>
              </a:ext>
            </a:extLst>
          </a:blip>
          <a:stretch>
            <a:fillRect/>
          </a:stretch>
        </p:blipFill>
        <p:spPr>
          <a:xfrm>
            <a:off x="262557" y="3254563"/>
            <a:ext cx="6624737" cy="3271575"/>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3D4C843-4D5C-43D3-9F87-241F7D74DDC5}"/>
              </a:ext>
            </a:extLst>
          </p:cNvPr>
          <p:cNvPicPr/>
          <p:nvPr/>
        </p:nvPicPr>
        <p:blipFill>
          <a:blip r:embed="rId5"/>
          <a:stretch>
            <a:fillRect/>
          </a:stretch>
        </p:blipFill>
        <p:spPr>
          <a:xfrm>
            <a:off x="5383076" y="1065316"/>
            <a:ext cx="6552727" cy="342557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78CC6E2-E9F5-41CF-A554-59323C831984}"/>
              </a:ext>
            </a:extLst>
          </p:cNvPr>
          <p:cNvPicPr/>
          <p:nvPr/>
        </p:nvPicPr>
        <p:blipFill rotWithShape="1">
          <a:blip r:embed="rId6">
            <a:extLst>
              <a:ext uri="{28A0092B-C50C-407E-A947-70E740481C1C}">
                <a14:useLocalDpi xmlns:a14="http://schemas.microsoft.com/office/drawing/2010/main" val="0"/>
              </a:ext>
            </a:extLst>
          </a:blip>
          <a:srcRect l="5769" r="7308" b="2802"/>
          <a:stretch/>
        </p:blipFill>
        <p:spPr bwMode="auto">
          <a:xfrm>
            <a:off x="5879184" y="2493690"/>
            <a:ext cx="5786994" cy="4186453"/>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227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Developing a plan of action to implement the business decisions derived from the </a:t>
            </a:r>
            <a:br>
              <a:rPr lang="en-US" sz="2400" i="0" dirty="0"/>
            </a:br>
            <a:r>
              <a:rPr lang="en-US" sz="2400" i="0" dirty="0"/>
              <a:t>analyses</a:t>
            </a:r>
            <a:endParaRPr lang="ko-KR" altLang="en-US" sz="2400" i="0" dirty="0"/>
          </a:p>
        </p:txBody>
      </p:sp>
    </p:spTree>
    <p:extLst>
      <p:ext uri="{BB962C8B-B14F-4D97-AF65-F5344CB8AC3E}">
        <p14:creationId xmlns:p14="http://schemas.microsoft.com/office/powerpoint/2010/main" val="2453914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Information Visualization</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Gary Krudys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719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643091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Tracking the Danger Zone</a:t>
            </a:r>
            <a:br>
              <a:rPr lang="en-US" altLang="ko-KR" dirty="0"/>
            </a:br>
            <a:r>
              <a:rPr lang="en-US" altLang="ko-KR" sz="3100" dirty="0"/>
              <a:t>Horse Track Incidents</a:t>
            </a:r>
            <a:endParaRPr lang="ko-KR" altLang="en-US" dirty="0"/>
          </a:p>
        </p:txBody>
      </p:sp>
      <p:pic>
        <p:nvPicPr>
          <p:cNvPr id="4" name="Picture 3">
            <a:extLst>
              <a:ext uri="{FF2B5EF4-FFF2-40B4-BE49-F238E27FC236}">
                <a16:creationId xmlns:a16="http://schemas.microsoft.com/office/drawing/2014/main" id="{51C99ED8-03D1-4EBC-802B-9A05414C3B91}"/>
              </a:ext>
            </a:extLst>
          </p:cNvPr>
          <p:cNvPicPr/>
          <p:nvPr/>
        </p:nvPicPr>
        <p:blipFill>
          <a:blip r:embed="rId3"/>
          <a:stretch>
            <a:fillRect/>
          </a:stretch>
        </p:blipFill>
        <p:spPr>
          <a:xfrm>
            <a:off x="2242777" y="1026748"/>
            <a:ext cx="8017517" cy="56434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63D2C9D-0AB7-4023-9886-D1E11C7A74BA}"/>
              </a:ext>
            </a:extLst>
          </p:cNvPr>
          <p:cNvPicPr/>
          <p:nvPr/>
        </p:nvPicPr>
        <p:blipFill>
          <a:blip r:embed="rId4"/>
          <a:stretch>
            <a:fillRect/>
          </a:stretch>
        </p:blipFill>
        <p:spPr>
          <a:xfrm>
            <a:off x="4521052" y="656176"/>
            <a:ext cx="7118770" cy="133345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A19FA5F-92AF-4977-A309-58AA0187B0E4}"/>
              </a:ext>
            </a:extLst>
          </p:cNvPr>
          <p:cNvPicPr/>
          <p:nvPr/>
        </p:nvPicPr>
        <p:blipFill>
          <a:blip r:embed="rId5"/>
          <a:stretch>
            <a:fillRect/>
          </a:stretch>
        </p:blipFill>
        <p:spPr>
          <a:xfrm>
            <a:off x="8183438" y="2053499"/>
            <a:ext cx="2952328" cy="3792611"/>
          </a:xfrm>
          <a:prstGeom prst="rect">
            <a:avLst/>
          </a:prstGeom>
        </p:spPr>
      </p:pic>
      <p:pic>
        <p:nvPicPr>
          <p:cNvPr id="7" name="Picture 6">
            <a:extLst>
              <a:ext uri="{FF2B5EF4-FFF2-40B4-BE49-F238E27FC236}">
                <a16:creationId xmlns:a16="http://schemas.microsoft.com/office/drawing/2014/main" id="{0B5C4099-BA7C-48D8-B3A7-F03570690DAE}"/>
              </a:ext>
            </a:extLst>
          </p:cNvPr>
          <p:cNvPicPr/>
          <p:nvPr/>
        </p:nvPicPr>
        <p:blipFill>
          <a:blip r:embed="rId6"/>
          <a:stretch>
            <a:fillRect/>
          </a:stretch>
        </p:blipFill>
        <p:spPr>
          <a:xfrm>
            <a:off x="262558" y="3345937"/>
            <a:ext cx="5268475" cy="33627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88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strVal val="#ppt_w*0.70"/>
                                          </p:val>
                                        </p:tav>
                                        <p:tav tm="100000">
                                          <p:val>
                                            <p:strVal val="#ppt_w"/>
                                          </p:val>
                                        </p:tav>
                                      </p:tavLst>
                                    </p:anim>
                                    <p:anim calcmode="lin" valueType="num">
                                      <p:cBhvr>
                                        <p:cTn id="26" dur="1000" fill="hold"/>
                                        <p:tgtEl>
                                          <p:spTgt spid="7"/>
                                        </p:tgtEl>
                                        <p:attrNameLst>
                                          <p:attrName>ppt_h</p:attrName>
                                        </p:attrNameLst>
                                      </p:cBhvr>
                                      <p:tavLst>
                                        <p:tav tm="0">
                                          <p:val>
                                            <p:strVal val="#ppt_h"/>
                                          </p:val>
                                        </p:tav>
                                        <p:tav tm="100000">
                                          <p:val>
                                            <p:strVal val="#ppt_h"/>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indent="-342900">
              <a:buFont typeface="Arial" panose="020B0604020202020204" pitchFamily="34" charset="0"/>
              <a:buChar char="•"/>
            </a:pPr>
            <a:r>
              <a:rPr lang="en-US" sz="2400" i="0" dirty="0"/>
              <a:t>Synthesizing the ethical dimensions of data science practice (e.g. privacy)</a:t>
            </a:r>
          </a:p>
          <a:p>
            <a:endParaRPr lang="ko-KR" altLang="en-US" dirty="0"/>
          </a:p>
        </p:txBody>
      </p:sp>
    </p:spTree>
    <p:extLst>
      <p:ext uri="{BB962C8B-B14F-4D97-AF65-F5344CB8AC3E}">
        <p14:creationId xmlns:p14="http://schemas.microsoft.com/office/powerpoint/2010/main" val="2295787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Scripting for Data Analytics</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Deborah Landowski</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652</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536599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206774" y="909514"/>
            <a:ext cx="4016437" cy="830997"/>
          </a:xfrm>
          <a:prstGeom prst="rect">
            <a:avLst/>
          </a:prstGeom>
          <a:noFill/>
        </p:spPr>
        <p:txBody>
          <a:bodyPr wrap="square" rtlCol="0">
            <a:spAutoFit/>
          </a:bodyPr>
          <a:lstStyle/>
          <a:p>
            <a:pPr algn="ctr"/>
            <a:r>
              <a:rPr lang="en-US" altLang="ko-KR" sz="4800" b="1" dirty="0">
                <a:solidFill>
                  <a:schemeClr val="accent6">
                    <a:lumMod val="50000"/>
                  </a:schemeClr>
                </a:solidFill>
                <a:latin typeface="+mj-lt"/>
                <a:ea typeface="맑은 고딕" panose="020B0503020000020004" pitchFamily="50" charset="-127"/>
              </a:rPr>
              <a:t>AGENDA</a:t>
            </a:r>
            <a:endParaRPr lang="ko-KR" altLang="en-US" sz="4800" b="1" dirty="0">
              <a:solidFill>
                <a:schemeClr val="accent6">
                  <a:lumMod val="50000"/>
                </a:schemeClr>
              </a:solidFill>
              <a:latin typeface="+mj-lt"/>
              <a:ea typeface="맑은 고딕" panose="020B0503020000020004" pitchFamily="50" charset="-127"/>
            </a:endParaRPr>
          </a:p>
        </p:txBody>
      </p:sp>
      <p:sp>
        <p:nvSpPr>
          <p:cNvPr id="19" name="Text Box 5"/>
          <p:cNvSpPr txBox="1">
            <a:spLocks noChangeArrowheads="1"/>
          </p:cNvSpPr>
          <p:nvPr/>
        </p:nvSpPr>
        <p:spPr bwMode="auto">
          <a:xfrm>
            <a:off x="3934966" y="2277666"/>
            <a:ext cx="3888432" cy="3383106"/>
          </a:xfrm>
          <a:prstGeom prst="rect">
            <a:avLst/>
          </a:prstGeom>
          <a:noFill/>
          <a:ln w="9525">
            <a:noFill/>
            <a:miter lim="800000"/>
            <a:headEnd/>
            <a:tailEnd/>
          </a:ln>
        </p:spPr>
        <p:txBody>
          <a:bodyPr wrap="square">
            <a:spAutoFit/>
          </a:bodyPr>
          <a:lstStyle/>
          <a:p>
            <a:pPr>
              <a:lnSpc>
                <a:spcPct val="200000"/>
              </a:lnSpc>
              <a:defRPr/>
            </a:pPr>
            <a:r>
              <a:rPr lang="en-US" altLang="ko-KR" sz="2200" b="1" dirty="0">
                <a:solidFill>
                  <a:schemeClr val="bg2">
                    <a:lumMod val="25000"/>
                  </a:schemeClr>
                </a:solidFill>
                <a:latin typeface="+mj-lt"/>
              </a:rPr>
              <a:t>01  Why we are here</a:t>
            </a:r>
          </a:p>
          <a:p>
            <a:pPr>
              <a:lnSpc>
                <a:spcPct val="200000"/>
              </a:lnSpc>
              <a:defRPr/>
            </a:pPr>
            <a:r>
              <a:rPr lang="en-US" altLang="ko-KR" sz="2200" b="1" dirty="0">
                <a:solidFill>
                  <a:schemeClr val="bg2">
                    <a:lumMod val="25000"/>
                  </a:schemeClr>
                </a:solidFill>
                <a:latin typeface="+mj-lt"/>
              </a:rPr>
              <a:t>02  The Syracuse ADS Program</a:t>
            </a:r>
          </a:p>
          <a:p>
            <a:pPr>
              <a:lnSpc>
                <a:spcPct val="200000"/>
              </a:lnSpc>
              <a:defRPr/>
            </a:pPr>
            <a:r>
              <a:rPr lang="en-US" altLang="ko-KR" sz="2200" b="1" dirty="0">
                <a:solidFill>
                  <a:schemeClr val="bg2">
                    <a:lumMod val="25000"/>
                  </a:schemeClr>
                </a:solidFill>
                <a:latin typeface="+mj-lt"/>
              </a:rPr>
              <a:t>03  Key Projects</a:t>
            </a:r>
          </a:p>
          <a:p>
            <a:pPr>
              <a:lnSpc>
                <a:spcPct val="200000"/>
              </a:lnSpc>
              <a:defRPr/>
            </a:pPr>
            <a:r>
              <a:rPr lang="en-US" altLang="ko-KR" sz="2200" b="1" dirty="0">
                <a:solidFill>
                  <a:schemeClr val="bg2">
                    <a:lumMod val="25000"/>
                  </a:schemeClr>
                </a:solidFill>
                <a:latin typeface="+mj-lt"/>
              </a:rPr>
              <a:t>04  Summary</a:t>
            </a:r>
          </a:p>
          <a:p>
            <a:pPr>
              <a:lnSpc>
                <a:spcPct val="200000"/>
              </a:lnSpc>
              <a:defRPr/>
            </a:pPr>
            <a:r>
              <a:rPr lang="en-US" altLang="ko-KR" sz="2200" b="1" dirty="0">
                <a:solidFill>
                  <a:schemeClr val="bg2">
                    <a:lumMod val="25000"/>
                  </a:schemeClr>
                </a:solidFill>
                <a:latin typeface="+mj-lt"/>
              </a:rPr>
              <a:t>05  Reflection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Racetrack Infractions and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03F05CE2-AC7D-4734-8B6D-A80B10FE9FCC}"/>
              </a:ext>
            </a:extLst>
          </p:cNvPr>
          <p:cNvPicPr/>
          <p:nvPr/>
        </p:nvPicPr>
        <p:blipFill>
          <a:blip r:embed="rId3"/>
          <a:stretch>
            <a:fillRect/>
          </a:stretch>
        </p:blipFill>
        <p:spPr>
          <a:xfrm>
            <a:off x="190550" y="1413752"/>
            <a:ext cx="5544616" cy="3505200"/>
          </a:xfrm>
          <a:prstGeom prst="rect">
            <a:avLst/>
          </a:prstGeom>
          <a:effectLst>
            <a:outerShdw blurRad="50800" dist="38100" dir="2700000" algn="tl" rotWithShape="0">
              <a:prstClr val="black">
                <a:alpha val="40000"/>
              </a:prstClr>
            </a:outerShdw>
          </a:effectLst>
        </p:spPr>
      </p:pic>
      <p:pic>
        <p:nvPicPr>
          <p:cNvPr id="5" name="Picture 4" descr="A close up of a map&#10;&#10;Description automatically generated">
            <a:extLst>
              <a:ext uri="{FF2B5EF4-FFF2-40B4-BE49-F238E27FC236}">
                <a16:creationId xmlns:a16="http://schemas.microsoft.com/office/drawing/2014/main" id="{F0C7500F-8558-41E3-AA6C-AE32334795CA}"/>
              </a:ext>
            </a:extLst>
          </p:cNvPr>
          <p:cNvPicPr/>
          <p:nvPr/>
        </p:nvPicPr>
        <p:blipFill>
          <a:blip r:embed="rId4"/>
          <a:stretch>
            <a:fillRect/>
          </a:stretch>
        </p:blipFill>
        <p:spPr>
          <a:xfrm>
            <a:off x="1558702" y="2925738"/>
            <a:ext cx="6768752" cy="3643122"/>
          </a:xfrm>
          <a:prstGeom prst="rect">
            <a:avLst/>
          </a:prstGeom>
          <a:effectLst>
            <a:outerShdw blurRad="50800" dist="38100" dir="2700000" algn="tl" rotWithShape="0">
              <a:prstClr val="black">
                <a:alpha val="40000"/>
              </a:prstClr>
            </a:outerShdw>
          </a:effectLst>
        </p:spPr>
      </p:pic>
      <p:pic>
        <p:nvPicPr>
          <p:cNvPr id="6" name="Picture 5" descr="A screenshot of a cell phone&#10;&#10;Description automatically generated">
            <a:extLst>
              <a:ext uri="{FF2B5EF4-FFF2-40B4-BE49-F238E27FC236}">
                <a16:creationId xmlns:a16="http://schemas.microsoft.com/office/drawing/2014/main" id="{D6EE7324-932D-4349-A9D8-1815D928F102}"/>
              </a:ext>
            </a:extLst>
          </p:cNvPr>
          <p:cNvPicPr/>
          <p:nvPr/>
        </p:nvPicPr>
        <p:blipFill>
          <a:blip r:embed="rId5"/>
          <a:stretch>
            <a:fillRect/>
          </a:stretch>
        </p:blipFill>
        <p:spPr>
          <a:xfrm>
            <a:off x="5879182" y="5232862"/>
            <a:ext cx="6048673" cy="1437292"/>
          </a:xfrm>
          <a:prstGeom prst="rect">
            <a:avLst/>
          </a:prstGeom>
          <a:effectLst>
            <a:outerShdw blurRad="50800" dist="38100" dir="2700000" algn="tl" rotWithShape="0">
              <a:prstClr val="black">
                <a:alpha val="40000"/>
              </a:prstClr>
            </a:outerShdw>
          </a:effectLst>
        </p:spPr>
      </p:pic>
      <p:pic>
        <p:nvPicPr>
          <p:cNvPr id="7" name="Picture 6" descr="A close up of text on a black background&#10;&#10;Description automatically generated">
            <a:extLst>
              <a:ext uri="{FF2B5EF4-FFF2-40B4-BE49-F238E27FC236}">
                <a16:creationId xmlns:a16="http://schemas.microsoft.com/office/drawing/2014/main" id="{0A9A11AE-900B-4500-9948-7188EB2E44F5}"/>
              </a:ext>
            </a:extLst>
          </p:cNvPr>
          <p:cNvPicPr/>
          <p:nvPr/>
        </p:nvPicPr>
        <p:blipFill rotWithShape="1">
          <a:blip r:embed="rId6"/>
          <a:srcRect l="3208" b="3902"/>
          <a:stretch/>
        </p:blipFill>
        <p:spPr bwMode="auto">
          <a:xfrm>
            <a:off x="5879182" y="988186"/>
            <a:ext cx="6048673" cy="3283081"/>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4610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Developing a plan of action to implement the business decisions derived from the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Synthesizing the ethical dimensions of data science practice (e.g. privacy)</a:t>
            </a:r>
          </a:p>
          <a:p>
            <a:endParaRPr lang="ko-KR" altLang="en-US" sz="2400" i="0" dirty="0"/>
          </a:p>
        </p:txBody>
      </p:sp>
    </p:spTree>
    <p:extLst>
      <p:ext uri="{BB962C8B-B14F-4D97-AF65-F5344CB8AC3E}">
        <p14:creationId xmlns:p14="http://schemas.microsoft.com/office/powerpoint/2010/main" val="3394727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Natural Language Processing</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Norma Palomino</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664</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18575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Classification of </a:t>
            </a:r>
            <a:r>
              <a:rPr lang="en-US" altLang="ko-KR"/>
              <a:t>Racetrack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21854C7D-4D0F-4A54-ACA4-0C0BC0214EAD}"/>
              </a:ext>
            </a:extLst>
          </p:cNvPr>
          <p:cNvPicPr/>
          <p:nvPr/>
        </p:nvPicPr>
        <p:blipFill rotWithShape="1">
          <a:blip r:embed="rId3"/>
          <a:srcRect l="3180" b="4163"/>
          <a:stretch/>
        </p:blipFill>
        <p:spPr bwMode="auto">
          <a:xfrm>
            <a:off x="353634" y="1065675"/>
            <a:ext cx="7942321" cy="4128799"/>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BB905B1E-DEF8-4099-91D0-B0452A94205B}"/>
              </a:ext>
            </a:extLst>
          </p:cNvPr>
          <p:cNvSpPr/>
          <p:nvPr/>
        </p:nvSpPr>
        <p:spPr>
          <a:xfrm>
            <a:off x="1413006" y="4606449"/>
            <a:ext cx="1454943" cy="3660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A2A63F-6FF0-421F-AD94-01A906031381}"/>
              </a:ext>
            </a:extLst>
          </p:cNvPr>
          <p:cNvSpPr/>
          <p:nvPr/>
        </p:nvSpPr>
        <p:spPr>
          <a:xfrm>
            <a:off x="1013867" y="3612206"/>
            <a:ext cx="832867" cy="48470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BD8F68-F895-4F90-96FC-66AF833B976E}"/>
              </a:ext>
            </a:extLst>
          </p:cNvPr>
          <p:cNvSpPr/>
          <p:nvPr/>
        </p:nvSpPr>
        <p:spPr>
          <a:xfrm>
            <a:off x="1846734" y="1570104"/>
            <a:ext cx="1134823" cy="31398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6F4F29-8CC2-4589-A011-CD53FC733D4F}"/>
              </a:ext>
            </a:extLst>
          </p:cNvPr>
          <p:cNvSpPr/>
          <p:nvPr/>
        </p:nvSpPr>
        <p:spPr>
          <a:xfrm>
            <a:off x="6300009" y="1918434"/>
            <a:ext cx="1995946" cy="43124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AA47C6-C36A-491C-B16A-A0ACA90B199F}"/>
              </a:ext>
            </a:extLst>
          </p:cNvPr>
          <p:cNvSpPr/>
          <p:nvPr/>
        </p:nvSpPr>
        <p:spPr>
          <a:xfrm>
            <a:off x="2493126" y="1907288"/>
            <a:ext cx="1441840" cy="48122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8D9C0F-EB12-470F-842C-7D5345F3B06B}"/>
              </a:ext>
            </a:extLst>
          </p:cNvPr>
          <p:cNvSpPr/>
          <p:nvPr/>
        </p:nvSpPr>
        <p:spPr>
          <a:xfrm>
            <a:off x="1572338" y="2758315"/>
            <a:ext cx="2160240" cy="31398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7E29AA6D-1756-4F60-A326-9A14DF4A70EE}"/>
              </a:ext>
            </a:extLst>
          </p:cNvPr>
          <p:cNvPicPr/>
          <p:nvPr/>
        </p:nvPicPr>
        <p:blipFill>
          <a:blip r:embed="rId4"/>
          <a:stretch>
            <a:fillRect/>
          </a:stretch>
        </p:blipFill>
        <p:spPr>
          <a:xfrm>
            <a:off x="255210" y="4047864"/>
            <a:ext cx="5291364" cy="2595580"/>
          </a:xfrm>
          <a:prstGeom prst="rect">
            <a:avLst/>
          </a:prstGeom>
          <a:effectLst>
            <a:outerShdw blurRad="50800" dist="38100" dir="2700000" algn="tl" rotWithShape="0">
              <a:prstClr val="black">
                <a:alpha val="40000"/>
              </a:prstClr>
            </a:outerShdw>
          </a:effectLst>
        </p:spPr>
      </p:pic>
      <p:pic>
        <p:nvPicPr>
          <p:cNvPr id="5" name="Picture 4" descr="A screenshot of a cell phone&#10;&#10;Description automatically generated">
            <a:extLst>
              <a:ext uri="{FF2B5EF4-FFF2-40B4-BE49-F238E27FC236}">
                <a16:creationId xmlns:a16="http://schemas.microsoft.com/office/drawing/2014/main" id="{9CAD3075-B6D5-4D7F-BC3C-7D426719EEF8}"/>
              </a:ext>
            </a:extLst>
          </p:cNvPr>
          <p:cNvPicPr/>
          <p:nvPr/>
        </p:nvPicPr>
        <p:blipFill rotWithShape="1">
          <a:blip r:embed="rId5"/>
          <a:srcRect/>
          <a:stretch/>
        </p:blipFill>
        <p:spPr bwMode="auto">
          <a:xfrm>
            <a:off x="6643839" y="833947"/>
            <a:ext cx="5314398" cy="5465943"/>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DACCBDD-1834-48BB-86E5-1C0275D10059}"/>
              </a:ext>
            </a:extLst>
          </p:cNvPr>
          <p:cNvPicPr/>
          <p:nvPr/>
        </p:nvPicPr>
        <p:blipFill>
          <a:blip r:embed="rId6"/>
          <a:stretch>
            <a:fillRect/>
          </a:stretch>
        </p:blipFill>
        <p:spPr>
          <a:xfrm>
            <a:off x="6164135" y="4850917"/>
            <a:ext cx="5544314" cy="1885992"/>
          </a:xfrm>
          <a:prstGeom prst="rect">
            <a:avLst/>
          </a:prstGeom>
        </p:spPr>
      </p:pic>
      <p:sp>
        <p:nvSpPr>
          <p:cNvPr id="11" name="Rectangle 10">
            <a:extLst>
              <a:ext uri="{FF2B5EF4-FFF2-40B4-BE49-F238E27FC236}">
                <a16:creationId xmlns:a16="http://schemas.microsoft.com/office/drawing/2014/main" id="{5F2BC7A8-9B3D-4DA2-869A-99A18375D2AE}"/>
              </a:ext>
            </a:extLst>
          </p:cNvPr>
          <p:cNvSpPr/>
          <p:nvPr/>
        </p:nvSpPr>
        <p:spPr>
          <a:xfrm>
            <a:off x="6290004" y="5194474"/>
            <a:ext cx="2829538" cy="689801"/>
          </a:xfrm>
          <a:prstGeom prst="rect">
            <a:avLst/>
          </a:prstGeom>
          <a:solidFill>
            <a:srgbClr val="00B05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42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in)">
                                      <p:cBhvr>
                                        <p:cTn id="11" dur="2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2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ircle(in)">
                                      <p:cBhvr>
                                        <p:cTn id="26" dur="2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circle(in)">
                                      <p:cBhvr>
                                        <p:cTn id="31" dur="2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ircle(in)">
                                      <p:cBhvr>
                                        <p:cTn id="36" dur="20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extLst>
      <p:ext uri="{BB962C8B-B14F-4D97-AF65-F5344CB8AC3E}">
        <p14:creationId xmlns:p14="http://schemas.microsoft.com/office/powerpoint/2010/main" val="1199674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562530038"/>
              </p:ext>
            </p:extLst>
          </p:nvPr>
        </p:nvGraphicFramePr>
        <p:xfrm>
          <a:off x="262558" y="1557586"/>
          <a:ext cx="11665296" cy="4351352"/>
        </p:xfrm>
        <a:graphic>
          <a:graphicData uri="http://schemas.openxmlformats.org/drawingml/2006/table">
            <a:tbl>
              <a:tblPr firstRow="1" bandRow="1">
                <a:tableStyleId>{2A488322-F2BA-4B5B-9748-0D474271808F}</a:tableStyleId>
              </a:tblPr>
              <a:tblGrid>
                <a:gridCol w="3396224">
                  <a:extLst>
                    <a:ext uri="{9D8B030D-6E8A-4147-A177-3AD203B41FA5}">
                      <a16:colId xmlns:a16="http://schemas.microsoft.com/office/drawing/2014/main" val="815794773"/>
                    </a:ext>
                  </a:extLst>
                </a:gridCol>
                <a:gridCol w="8269072">
                  <a:extLst>
                    <a:ext uri="{9D8B030D-6E8A-4147-A177-3AD203B41FA5}">
                      <a16:colId xmlns:a16="http://schemas.microsoft.com/office/drawing/2014/main" val="2525247306"/>
                    </a:ext>
                  </a:extLst>
                </a:gridCol>
              </a:tblGrid>
              <a:tr h="455769">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416439">
                <a:tc>
                  <a:txBody>
                    <a:bodyPr/>
                    <a:lstStyle/>
                    <a:p>
                      <a:r>
                        <a:rPr lang="en-US" sz="1600" b="1" i="1" dirty="0"/>
                        <a:t>IST 659 – Data Administration </a:t>
                      </a:r>
                      <a:br>
                        <a:rPr lang="en-US" sz="1600" b="1" i="1" dirty="0"/>
                      </a:br>
                      <a:r>
                        <a:rPr lang="en-US" sz="1600" b="1" i="1" dirty="0"/>
                        <a:t>and Database Management</a:t>
                      </a:r>
                    </a:p>
                  </a:txBody>
                  <a:tcPr/>
                </a:tc>
                <a:tc>
                  <a:txBody>
                    <a:bodyPr/>
                    <a:lstStyle/>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3351262227"/>
                  </a:ext>
                </a:extLst>
              </a:tr>
              <a:tr h="1656184">
                <a:tc>
                  <a:txBody>
                    <a:bodyPr/>
                    <a:lstStyle/>
                    <a:p>
                      <a:r>
                        <a:rPr lang="en-US" sz="1600" b="1" i="1" dirty="0"/>
                        <a:t>MBC 638 – Data Analysis and </a:t>
                      </a:r>
                      <a:br>
                        <a:rPr lang="en-US" sz="1600" b="1" i="1" dirty="0"/>
                      </a:br>
                      <a:r>
                        <a:rPr lang="en-US" sz="1600" b="1" i="1" dirty="0"/>
                        <a:t>Decision Making</a:t>
                      </a:r>
                    </a:p>
                  </a:txBody>
                  <a:tcPr/>
                </a:tc>
                <a:tc>
                  <a:txBody>
                    <a:bodyPr/>
                    <a:lstStyle/>
                    <a:p>
                      <a:pPr marL="342900" indent="-342900">
                        <a:buFont typeface="Arial" panose="020B0604020202020204" pitchFamily="34" charset="0"/>
                        <a:buChar char="•"/>
                      </a:pPr>
                      <a:r>
                        <a:rPr lang="en-US" sz="1600" dirty="0"/>
                        <a:t>Describing a broad overview of the major practice areas of data science</a:t>
                      </a:r>
                    </a:p>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521770305"/>
                  </a:ext>
                </a:extLst>
              </a:tr>
              <a:tr h="810185">
                <a:tc>
                  <a:txBody>
                    <a:bodyPr/>
                    <a:lstStyle/>
                    <a:p>
                      <a:r>
                        <a:rPr lang="en-US" sz="1600" b="1" i="1" dirty="0"/>
                        <a:t>IST 707 – Data Analytics</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Developing a plan of action to implement the business decisions derived from the analyses</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1277951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425535425"/>
              </p:ext>
            </p:extLst>
          </p:nvPr>
        </p:nvGraphicFramePr>
        <p:xfrm>
          <a:off x="262558" y="1557586"/>
          <a:ext cx="11665296" cy="4449296"/>
        </p:xfrm>
        <a:graphic>
          <a:graphicData uri="http://schemas.openxmlformats.org/drawingml/2006/table">
            <a:tbl>
              <a:tblPr firstRow="1" bandRow="1">
                <a:tableStyleId>{2A488322-F2BA-4B5B-9748-0D474271808F}</a:tableStyleId>
              </a:tblPr>
              <a:tblGrid>
                <a:gridCol w="3396225">
                  <a:extLst>
                    <a:ext uri="{9D8B030D-6E8A-4147-A177-3AD203B41FA5}">
                      <a16:colId xmlns:a16="http://schemas.microsoft.com/office/drawing/2014/main" val="815794773"/>
                    </a:ext>
                  </a:extLst>
                </a:gridCol>
                <a:gridCol w="8269071">
                  <a:extLst>
                    <a:ext uri="{9D8B030D-6E8A-4147-A177-3AD203B41FA5}">
                      <a16:colId xmlns:a16="http://schemas.microsoft.com/office/drawing/2014/main" val="2525247306"/>
                    </a:ext>
                  </a:extLst>
                </a:gridCol>
              </a:tblGrid>
              <a:tr h="470244">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113932">
                <a:tc>
                  <a:txBody>
                    <a:bodyPr/>
                    <a:lstStyle/>
                    <a:p>
                      <a:r>
                        <a:rPr lang="en-US" sz="1600" b="1" i="1" dirty="0"/>
                        <a:t>IST 719 – Information Visualization</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indent="-342900">
                        <a:buFont typeface="Arial" panose="020B0604020202020204" pitchFamily="34" charset="0"/>
                        <a:buChar char="•"/>
                      </a:pPr>
                      <a:r>
                        <a:rPr lang="en-US" sz="1600" dirty="0"/>
                        <a:t>Synthesizing the ethical dimensions of data science practice (e.g. privacy)</a:t>
                      </a:r>
                    </a:p>
                  </a:txBody>
                  <a:tcPr/>
                </a:tc>
                <a:extLst>
                  <a:ext uri="{0D108BD9-81ED-4DB2-BD59-A6C34878D82A}">
                    <a16:rowId xmlns:a16="http://schemas.microsoft.com/office/drawing/2014/main" val="3351262227"/>
                  </a:ext>
                </a:extLst>
              </a:tr>
              <a:tr h="1584176">
                <a:tc>
                  <a:txBody>
                    <a:bodyPr/>
                    <a:lstStyle/>
                    <a:p>
                      <a:r>
                        <a:rPr lang="en-US" sz="1600" b="1" i="1" dirty="0"/>
                        <a:t>IST 652 – Scripting for Data Analytics</a:t>
                      </a:r>
                    </a:p>
                  </a:txBody>
                  <a:tcPr/>
                </a:tc>
                <a:tc>
                  <a:txBody>
                    <a:bodyPr/>
                    <a:lstStyle/>
                    <a:p>
                      <a:pPr marL="342900" indent="-342900">
                        <a:buFont typeface="Arial" panose="020B0604020202020204" pitchFamily="34" charset="0"/>
                        <a:buChar char="•"/>
                      </a:pPr>
                      <a:r>
                        <a:rPr lang="en-US" sz="160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Developing a plan of action to implement the business decisions derived from the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Synthesizing the ethical dimensions of data science practice (e.g. privacy)</a:t>
                      </a:r>
                    </a:p>
                  </a:txBody>
                  <a:tcPr/>
                </a:tc>
                <a:extLst>
                  <a:ext uri="{0D108BD9-81ED-4DB2-BD59-A6C34878D82A}">
                    <a16:rowId xmlns:a16="http://schemas.microsoft.com/office/drawing/2014/main" val="521770305"/>
                  </a:ext>
                </a:extLst>
              </a:tr>
              <a:tr h="582562">
                <a:tc>
                  <a:txBody>
                    <a:bodyPr/>
                    <a:lstStyle/>
                    <a:p>
                      <a:r>
                        <a:rPr lang="en-US" sz="1600" b="1" i="1" dirty="0"/>
                        <a:t>IST 664 – Natural Language Processing</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3004516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grpSp>
        <p:nvGrpSpPr>
          <p:cNvPr id="3" name="Group 2">
            <a:extLst>
              <a:ext uri="{FF2B5EF4-FFF2-40B4-BE49-F238E27FC236}">
                <a16:creationId xmlns:a16="http://schemas.microsoft.com/office/drawing/2014/main" id="{135A34F4-6A80-45E5-A278-9E806498FAAA}"/>
              </a:ext>
            </a:extLst>
          </p:cNvPr>
          <p:cNvGrpSpPr/>
          <p:nvPr/>
        </p:nvGrpSpPr>
        <p:grpSpPr>
          <a:xfrm>
            <a:off x="273844" y="1363963"/>
            <a:ext cx="5806943" cy="4975054"/>
            <a:chOff x="273844" y="1363963"/>
            <a:chExt cx="5806943" cy="4975054"/>
          </a:xfrm>
        </p:grpSpPr>
        <p:pic>
          <p:nvPicPr>
            <p:cNvPr id="7" name="Picture 6">
              <a:extLst>
                <a:ext uri="{FF2B5EF4-FFF2-40B4-BE49-F238E27FC236}">
                  <a16:creationId xmlns:a16="http://schemas.microsoft.com/office/drawing/2014/main" id="{09BB9BB0-E64D-4114-9AC0-80D2246F8381}"/>
                </a:ext>
              </a:extLst>
            </p:cNvPr>
            <p:cNvPicPr>
              <a:picLocks noChangeAspect="1"/>
            </p:cNvPicPr>
            <p:nvPr/>
          </p:nvPicPr>
          <p:blipFill>
            <a:blip r:embed="rId3"/>
            <a:stretch>
              <a:fillRect/>
            </a:stretch>
          </p:blipFill>
          <p:spPr>
            <a:xfrm>
              <a:off x="273844" y="3069754"/>
              <a:ext cx="5806943" cy="3269263"/>
            </a:xfrm>
            <a:prstGeom prst="rect">
              <a:avLst/>
            </a:prstGeom>
          </p:spPr>
        </p:pic>
        <p:pic>
          <p:nvPicPr>
            <p:cNvPr id="9" name="Picture 8">
              <a:extLst>
                <a:ext uri="{FF2B5EF4-FFF2-40B4-BE49-F238E27FC236}">
                  <a16:creationId xmlns:a16="http://schemas.microsoft.com/office/drawing/2014/main" id="{EA5A2685-15FC-4D43-A89F-250910ABC613}"/>
                </a:ext>
              </a:extLst>
            </p:cNvPr>
            <p:cNvPicPr>
              <a:picLocks noChangeAspect="1"/>
            </p:cNvPicPr>
            <p:nvPr/>
          </p:nvPicPr>
          <p:blipFill>
            <a:blip r:embed="rId4"/>
            <a:stretch>
              <a:fillRect/>
            </a:stretch>
          </p:blipFill>
          <p:spPr>
            <a:xfrm>
              <a:off x="617835" y="1363963"/>
              <a:ext cx="4854361" cy="1539373"/>
            </a:xfrm>
            <a:prstGeom prst="rect">
              <a:avLst/>
            </a:prstGeom>
          </p:spPr>
        </p:pic>
      </p:grpSp>
      <p:grpSp>
        <p:nvGrpSpPr>
          <p:cNvPr id="5" name="Group 4">
            <a:extLst>
              <a:ext uri="{FF2B5EF4-FFF2-40B4-BE49-F238E27FC236}">
                <a16:creationId xmlns:a16="http://schemas.microsoft.com/office/drawing/2014/main" id="{59CBC25E-D509-42EE-8444-FF8C1E81D32A}"/>
              </a:ext>
            </a:extLst>
          </p:cNvPr>
          <p:cNvGrpSpPr/>
          <p:nvPr/>
        </p:nvGrpSpPr>
        <p:grpSpPr>
          <a:xfrm>
            <a:off x="6332955" y="1397990"/>
            <a:ext cx="5583614" cy="4743452"/>
            <a:chOff x="6332955" y="1397990"/>
            <a:chExt cx="5583614" cy="4743452"/>
          </a:xfrm>
        </p:grpSpPr>
        <p:pic>
          <p:nvPicPr>
            <p:cNvPr id="15" name="Picture 14">
              <a:extLst>
                <a:ext uri="{FF2B5EF4-FFF2-40B4-BE49-F238E27FC236}">
                  <a16:creationId xmlns:a16="http://schemas.microsoft.com/office/drawing/2014/main" id="{1D9DA22B-3734-4541-9318-C0369573B9A5}"/>
                </a:ext>
              </a:extLst>
            </p:cNvPr>
            <p:cNvPicPr>
              <a:picLocks noChangeAspect="1"/>
            </p:cNvPicPr>
            <p:nvPr/>
          </p:nvPicPr>
          <p:blipFill>
            <a:blip r:embed="rId5"/>
            <a:stretch>
              <a:fillRect/>
            </a:stretch>
          </p:blipFill>
          <p:spPr>
            <a:xfrm>
              <a:off x="6332955" y="1397990"/>
              <a:ext cx="5583614" cy="3010691"/>
            </a:xfrm>
            <a:prstGeom prst="rect">
              <a:avLst/>
            </a:prstGeom>
          </p:spPr>
        </p:pic>
        <p:pic>
          <p:nvPicPr>
            <p:cNvPr id="4" name="Picture 3">
              <a:extLst>
                <a:ext uri="{FF2B5EF4-FFF2-40B4-BE49-F238E27FC236}">
                  <a16:creationId xmlns:a16="http://schemas.microsoft.com/office/drawing/2014/main" id="{D4D79EC8-CB23-432E-B2EE-30467BCE9D64}"/>
                </a:ext>
              </a:extLst>
            </p:cNvPr>
            <p:cNvPicPr>
              <a:picLocks noChangeAspect="1"/>
            </p:cNvPicPr>
            <p:nvPr/>
          </p:nvPicPr>
          <p:blipFill>
            <a:blip r:embed="rId6"/>
            <a:stretch>
              <a:fillRect/>
            </a:stretch>
          </p:blipFill>
          <p:spPr>
            <a:xfrm>
              <a:off x="6609009" y="4581922"/>
              <a:ext cx="5031505" cy="1559520"/>
            </a:xfrm>
            <a:prstGeom prst="rect">
              <a:avLst/>
            </a:prstGeom>
          </p:spPr>
        </p:pic>
      </p:grpSp>
    </p:spTree>
    <p:extLst>
      <p:ext uri="{BB962C8B-B14F-4D97-AF65-F5344CB8AC3E}">
        <p14:creationId xmlns:p14="http://schemas.microsoft.com/office/powerpoint/2010/main" val="234778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grpSp>
        <p:nvGrpSpPr>
          <p:cNvPr id="3" name="Group 2">
            <a:extLst>
              <a:ext uri="{FF2B5EF4-FFF2-40B4-BE49-F238E27FC236}">
                <a16:creationId xmlns:a16="http://schemas.microsoft.com/office/drawing/2014/main" id="{F92AAA10-A5FB-4A29-8A4F-D7C0F41B0E50}"/>
              </a:ext>
            </a:extLst>
          </p:cNvPr>
          <p:cNvGrpSpPr/>
          <p:nvPr/>
        </p:nvGrpSpPr>
        <p:grpSpPr>
          <a:xfrm>
            <a:off x="262558" y="1089079"/>
            <a:ext cx="11665297" cy="5581075"/>
            <a:chOff x="262558" y="1089079"/>
            <a:chExt cx="11665297" cy="5581075"/>
          </a:xfrm>
        </p:grpSpPr>
        <p:pic>
          <p:nvPicPr>
            <p:cNvPr id="11" name="Picture 10">
              <a:extLst>
                <a:ext uri="{FF2B5EF4-FFF2-40B4-BE49-F238E27FC236}">
                  <a16:creationId xmlns:a16="http://schemas.microsoft.com/office/drawing/2014/main" id="{57945146-A9C5-4FAD-9E02-9925769FA273}"/>
                </a:ext>
              </a:extLst>
            </p:cNvPr>
            <p:cNvPicPr>
              <a:picLocks noChangeAspect="1"/>
            </p:cNvPicPr>
            <p:nvPr/>
          </p:nvPicPr>
          <p:blipFill>
            <a:blip r:embed="rId3"/>
            <a:stretch>
              <a:fillRect/>
            </a:stretch>
          </p:blipFill>
          <p:spPr>
            <a:xfrm>
              <a:off x="262558" y="3861842"/>
              <a:ext cx="5858488" cy="28083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21866C6-2786-48E3-85B8-D7B67CA7F0C0}"/>
                </a:ext>
              </a:extLst>
            </p:cNvPr>
            <p:cNvPicPr>
              <a:picLocks noChangeAspect="1"/>
            </p:cNvPicPr>
            <p:nvPr/>
          </p:nvPicPr>
          <p:blipFill>
            <a:blip r:embed="rId4"/>
            <a:stretch>
              <a:fillRect/>
            </a:stretch>
          </p:blipFill>
          <p:spPr>
            <a:xfrm>
              <a:off x="1100831" y="1089079"/>
              <a:ext cx="4377256" cy="2500352"/>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3D3B3793-DC89-40CB-8D6E-228F445E47F6}"/>
                </a:ext>
              </a:extLst>
            </p:cNvPr>
            <p:cNvPicPr>
              <a:picLocks noChangeAspect="1"/>
            </p:cNvPicPr>
            <p:nvPr/>
          </p:nvPicPr>
          <p:blipFill>
            <a:blip r:embed="rId5"/>
            <a:stretch>
              <a:fillRect/>
            </a:stretch>
          </p:blipFill>
          <p:spPr>
            <a:xfrm>
              <a:off x="6400086" y="1948489"/>
              <a:ext cx="5527769" cy="3025923"/>
            </a:xfrm>
            <a:prstGeom prst="rect">
              <a:avLst/>
            </a:prstGeom>
          </p:spPr>
        </p:pic>
      </p:grpSp>
    </p:spTree>
    <p:extLst>
      <p:ext uri="{BB962C8B-B14F-4D97-AF65-F5344CB8AC3E}">
        <p14:creationId xmlns:p14="http://schemas.microsoft.com/office/powerpoint/2010/main" val="317630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My Reflection</a:t>
            </a:r>
            <a:endParaRPr lang="ko-KR" altLang="en-US" dirty="0"/>
          </a:p>
        </p:txBody>
      </p:sp>
      <p:sp>
        <p:nvSpPr>
          <p:cNvPr id="37" name="내용 개체 틀 36"/>
          <p:cNvSpPr>
            <a:spLocks noGrp="1"/>
          </p:cNvSpPr>
          <p:nvPr>
            <p:ph idx="1"/>
          </p:nvPr>
        </p:nvSpPr>
        <p:spPr/>
        <p:txBody>
          <a:bodyPr/>
          <a:lstStyle/>
          <a:p>
            <a:endParaRPr lang="en-US" altLang="ko-KR" dirty="0"/>
          </a:p>
          <a:p>
            <a:endParaRPr lang="ko-KR" altLang="en-US" dirty="0"/>
          </a:p>
        </p:txBody>
      </p:sp>
      <p:sp>
        <p:nvSpPr>
          <p:cNvPr id="4" name="내용 개체 틀 5">
            <a:extLst>
              <a:ext uri="{FF2B5EF4-FFF2-40B4-BE49-F238E27FC236}">
                <a16:creationId xmlns:a16="http://schemas.microsoft.com/office/drawing/2014/main" id="{DD2519A6-9315-40F4-A8D5-666DA1F6B8BD}"/>
              </a:ext>
            </a:extLst>
          </p:cNvPr>
          <p:cNvSpPr txBox="1">
            <a:spLocks/>
          </p:cNvSpPr>
          <p:nvPr/>
        </p:nvSpPr>
        <p:spPr>
          <a:xfrm>
            <a:off x="609521" y="1485578"/>
            <a:ext cx="10971372" cy="4824535"/>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en-US" sz="2400" i="0" dirty="0"/>
              <a:t>The courses and projects undertaken at Syracuse University helped me meet or </a:t>
            </a:r>
            <a:br>
              <a:rPr lang="en-US" sz="2400" i="0" dirty="0"/>
            </a:br>
            <a:r>
              <a:rPr lang="en-US" sz="2400" i="0" dirty="0"/>
              <a:t>exceed the learning objectives for the Applied Data Science program</a:t>
            </a:r>
          </a:p>
          <a:p>
            <a:pPr marL="342900" indent="-342900">
              <a:buFont typeface="Arial" panose="020B0604020202020204" pitchFamily="34" charset="0"/>
              <a:buChar char="•"/>
            </a:pPr>
            <a:r>
              <a:rPr lang="en-US" sz="2400" i="0" dirty="0"/>
              <a:t>Taking the time to select and highlight certain projects helped me to remember</a:t>
            </a:r>
            <a:br>
              <a:rPr lang="en-US" sz="2400" i="0" dirty="0"/>
            </a:br>
            <a:r>
              <a:rPr lang="en-US" sz="2400" i="0" dirty="0"/>
              <a:t>how much I learned</a:t>
            </a:r>
          </a:p>
          <a:p>
            <a:pPr marL="342900" indent="-342900">
              <a:buFont typeface="Arial" panose="020B0604020202020204" pitchFamily="34" charset="0"/>
              <a:buChar char="•"/>
            </a:pPr>
            <a:r>
              <a:rPr lang="en-US" sz="2400" i="0" dirty="0"/>
              <a:t>I have already seen these skills pay off in the working world</a:t>
            </a:r>
          </a:p>
          <a:p>
            <a:pPr marL="342900" indent="-342900">
              <a:buFont typeface="Arial" panose="020B0604020202020204" pitchFamily="34" charset="0"/>
              <a:buChar char="•"/>
            </a:pPr>
            <a:endParaRPr lang="en-US" sz="2400" i="0" dirty="0"/>
          </a:p>
          <a:p>
            <a:endParaRPr lang="en-US" sz="2400" i="0" dirty="0"/>
          </a:p>
        </p:txBody>
      </p:sp>
    </p:spTree>
    <p:extLst>
      <p:ext uri="{BB962C8B-B14F-4D97-AF65-F5344CB8AC3E}">
        <p14:creationId xmlns:p14="http://schemas.microsoft.com/office/powerpoint/2010/main" val="1627234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32398" y="2532759"/>
            <a:ext cx="5510941" cy="41996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My daughters are competitive equestrians. </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Riding is something that they love and I love doing this with them.</a:t>
            </a:r>
          </a:p>
          <a:p>
            <a:pPr marL="285750" indent="-285750" defTabSz="914400" fontAlgn="base">
              <a:lnSpc>
                <a:spcPct val="150000"/>
              </a:lnSpc>
              <a:spcBef>
                <a:spcPct val="0"/>
              </a:spcBef>
              <a:spcAft>
                <a:spcPct val="0"/>
              </a:spcAft>
              <a:buFont typeface="Arial" panose="020B0604020202020204" pitchFamily="34" charset="0"/>
              <a:buChar char="•"/>
            </a:pPr>
            <a:r>
              <a:rPr kumimoji="1" lang="en-US" altLang="ko-KR" dirty="0">
                <a:latin typeface="+mj-lt"/>
                <a:cs typeface="굴림" pitchFamily="50" charset="-127"/>
              </a:rPr>
              <a:t>I have always been interested in numbers and patterns.</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I was facing the empty nest.</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A masters in Applied Data Science combined with equestrian datasets – it seemed like a great way to address two passions.</a:t>
            </a:r>
            <a:endParaRPr kumimoji="1" lang="en-US" altLang="ko-KR" sz="1800" dirty="0">
              <a:latin typeface="+mj-lt"/>
              <a:cs typeface="굴림" pitchFamily="50" charset="-127"/>
            </a:endParaRPr>
          </a:p>
        </p:txBody>
      </p:sp>
      <p:grpSp>
        <p:nvGrpSpPr>
          <p:cNvPr id="8" name="그룹 7"/>
          <p:cNvGrpSpPr/>
          <p:nvPr/>
        </p:nvGrpSpPr>
        <p:grpSpPr>
          <a:xfrm>
            <a:off x="550590" y="405458"/>
            <a:ext cx="4680520" cy="2433177"/>
            <a:chOff x="1342677" y="964098"/>
            <a:chExt cx="3744417" cy="1785105"/>
          </a:xfrm>
        </p:grpSpPr>
        <p:grpSp>
          <p:nvGrpSpPr>
            <p:cNvPr id="9" name="그룹 8"/>
            <p:cNvGrpSpPr/>
            <p:nvPr/>
          </p:nvGrpSpPr>
          <p:grpSpPr>
            <a:xfrm>
              <a:off x="1342677" y="1548874"/>
              <a:ext cx="3744417" cy="1200329"/>
              <a:chOff x="4062080" y="1257944"/>
              <a:chExt cx="3744417" cy="1200329"/>
            </a:xfrm>
          </p:grpSpPr>
          <p:sp>
            <p:nvSpPr>
              <p:cNvPr id="11" name="Text Box 5"/>
              <p:cNvSpPr txBox="1">
                <a:spLocks noChangeArrowheads="1"/>
              </p:cNvSpPr>
              <p:nvPr/>
            </p:nvSpPr>
            <p:spPr bwMode="auto">
              <a:xfrm>
                <a:off x="4062081" y="1257944"/>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16" name="직사각형 15"/>
              <p:cNvSpPr/>
              <p:nvPr/>
            </p:nvSpPr>
            <p:spPr>
              <a:xfrm>
                <a:off x="4062080" y="1825296"/>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10" name="Text Box 4"/>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pic>
        <p:nvPicPr>
          <p:cNvPr id="7" name="Picture 6">
            <a:extLst>
              <a:ext uri="{FF2B5EF4-FFF2-40B4-BE49-F238E27FC236}">
                <a16:creationId xmlns:a16="http://schemas.microsoft.com/office/drawing/2014/main" id="{BE15A735-528C-4D08-8109-5ED186654B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35" r="10872"/>
          <a:stretch/>
        </p:blipFill>
        <p:spPr>
          <a:xfrm>
            <a:off x="5829834" y="141401"/>
            <a:ext cx="2853251" cy="4190402"/>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28DBFFB-5B7D-44D8-91B4-2CE47C4F3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963" y="775046"/>
            <a:ext cx="2401627" cy="240162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F30A257-D8EC-4035-9254-B3D8950B5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1270" y="3712135"/>
            <a:ext cx="4561639" cy="3041093"/>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34568" y="765498"/>
            <a:ext cx="7200800" cy="1368152"/>
          </a:xfrm>
        </p:spPr>
        <p:txBody>
          <a:bodyPr/>
          <a:lstStyle/>
          <a:p>
            <a:r>
              <a:rPr lang="en-US" altLang="ko-KR" dirty="0"/>
              <a:t>THANK YOU</a:t>
            </a:r>
            <a:endParaRPr lang="ko-KR" altLang="en-US" dirty="0"/>
          </a:p>
        </p:txBody>
      </p:sp>
      <p:grpSp>
        <p:nvGrpSpPr>
          <p:cNvPr id="3" name="그룹 7">
            <a:extLst>
              <a:ext uri="{FF2B5EF4-FFF2-40B4-BE49-F238E27FC236}">
                <a16:creationId xmlns:a16="http://schemas.microsoft.com/office/drawing/2014/main" id="{C4522484-FF2D-4F3B-BDCE-B1F930709379}"/>
              </a:ext>
            </a:extLst>
          </p:cNvPr>
          <p:cNvGrpSpPr/>
          <p:nvPr/>
        </p:nvGrpSpPr>
        <p:grpSpPr>
          <a:xfrm>
            <a:off x="406576" y="2116580"/>
            <a:ext cx="5040560" cy="2889612"/>
            <a:chOff x="1901916" y="-836102"/>
            <a:chExt cx="3744417" cy="2889612"/>
          </a:xfrm>
        </p:grpSpPr>
        <p:sp>
          <p:nvSpPr>
            <p:cNvPr id="7" name="Text Box 5">
              <a:extLst>
                <a:ext uri="{FF2B5EF4-FFF2-40B4-BE49-F238E27FC236}">
                  <a16:creationId xmlns:a16="http://schemas.microsoft.com/office/drawing/2014/main" id="{CE00CBA5-6657-41FA-9839-C7CF9C320496}"/>
                </a:ext>
              </a:extLst>
            </p:cNvPr>
            <p:cNvSpPr txBox="1">
              <a:spLocks noChangeArrowheads="1"/>
            </p:cNvSpPr>
            <p:nvPr/>
          </p:nvSpPr>
          <p:spPr bwMode="auto">
            <a:xfrm>
              <a:off x="1901916" y="114518"/>
              <a:ext cx="3744417" cy="19389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b="1" dirty="0">
                  <a:solidFill>
                    <a:srgbClr val="000000"/>
                  </a:solidFill>
                  <a:latin typeface="+mj-lt"/>
                  <a:cs typeface="굴림" pitchFamily="50" charset="-127"/>
                </a:rPr>
                <a:t>Dr. Jason Anastasopoulos</a:t>
              </a:r>
            </a:p>
            <a:p>
              <a:pPr lvl="0" fontAlgn="base">
                <a:spcBef>
                  <a:spcPct val="0"/>
                </a:spcBef>
                <a:spcAft>
                  <a:spcPct val="0"/>
                </a:spcAft>
              </a:pPr>
              <a:r>
                <a:rPr kumimoji="1" lang="en-US" altLang="ko-KR" b="1" dirty="0">
                  <a:solidFill>
                    <a:srgbClr val="000000"/>
                  </a:solidFill>
                  <a:latin typeface="+mj-lt"/>
                  <a:cs typeface="굴림" pitchFamily="50" charset="-127"/>
                </a:rPr>
                <a:t>Jeremy Bolton</a:t>
              </a:r>
            </a:p>
            <a:p>
              <a:pPr lvl="0" fontAlgn="base">
                <a:spcBef>
                  <a:spcPct val="0"/>
                </a:spcBef>
                <a:spcAft>
                  <a:spcPct val="0"/>
                </a:spcAft>
              </a:pPr>
              <a:r>
                <a:rPr kumimoji="1" lang="en-US" altLang="ko-KR" b="1" dirty="0">
                  <a:solidFill>
                    <a:srgbClr val="000000"/>
                  </a:solidFill>
                  <a:latin typeface="+mj-lt"/>
                  <a:cs typeface="굴림" pitchFamily="50" charset="-127"/>
                </a:rPr>
                <a:t>Dr, Jon Fox</a:t>
              </a:r>
            </a:p>
            <a:p>
              <a:pPr lvl="0" fontAlgn="base">
                <a:spcBef>
                  <a:spcPct val="0"/>
                </a:spcBef>
                <a:spcAft>
                  <a:spcPct val="0"/>
                </a:spcAft>
              </a:pPr>
              <a:r>
                <a:rPr kumimoji="1" lang="en-US" altLang="ko-KR" b="1" dirty="0">
                  <a:solidFill>
                    <a:srgbClr val="000000"/>
                  </a:solidFill>
                  <a:latin typeface="+mj-lt"/>
                  <a:cs typeface="굴림" pitchFamily="50" charset="-127"/>
                </a:rPr>
                <a:t>Dr. Ami Gates</a:t>
              </a:r>
            </a:p>
            <a:p>
              <a:pPr lvl="0" fontAlgn="base">
                <a:spcBef>
                  <a:spcPct val="0"/>
                </a:spcBef>
                <a:spcAft>
                  <a:spcPct val="0"/>
                </a:spcAft>
              </a:pPr>
              <a:r>
                <a:rPr kumimoji="1" lang="en-US" altLang="ko-KR" b="1" dirty="0">
                  <a:solidFill>
                    <a:srgbClr val="000000"/>
                  </a:solidFill>
                  <a:latin typeface="+mj-lt"/>
                  <a:cs typeface="굴림" pitchFamily="50" charset="-127"/>
                </a:rPr>
                <a:t>Lynn Gill</a:t>
              </a:r>
            </a:p>
            <a:p>
              <a:pPr lvl="0" fontAlgn="base">
                <a:spcBef>
                  <a:spcPct val="0"/>
                </a:spcBef>
                <a:spcAft>
                  <a:spcPct val="0"/>
                </a:spcAft>
              </a:pPr>
              <a:r>
                <a:rPr kumimoji="1" lang="en-US" altLang="ko-KR" b="1" dirty="0">
                  <a:solidFill>
                    <a:srgbClr val="000000"/>
                  </a:solidFill>
                  <a:latin typeface="+mj-lt"/>
                  <a:cs typeface="굴림" pitchFamily="50" charset="-127"/>
                </a:rPr>
                <a:t>Chad Harper</a:t>
              </a:r>
              <a:endParaRPr kumimoji="1" lang="en-US" altLang="ko-KR" sz="2800" b="1" dirty="0">
                <a:solidFill>
                  <a:srgbClr val="000000"/>
                </a:solidFill>
                <a:latin typeface="+mj-lt"/>
                <a:cs typeface="굴림" pitchFamily="50" charset="-127"/>
              </a:endParaRPr>
            </a:p>
          </p:txBody>
        </p:sp>
        <p:sp>
          <p:nvSpPr>
            <p:cNvPr id="6" name="Text Box 4">
              <a:extLst>
                <a:ext uri="{FF2B5EF4-FFF2-40B4-BE49-F238E27FC236}">
                  <a16:creationId xmlns:a16="http://schemas.microsoft.com/office/drawing/2014/main" id="{C99962C7-0805-4FA8-BC84-F2D1513708EB}"/>
                </a:ext>
              </a:extLst>
            </p:cNvPr>
            <p:cNvSpPr txBox="1">
              <a:spLocks noChangeArrowheads="1"/>
            </p:cNvSpPr>
            <p:nvPr/>
          </p:nvSpPr>
          <p:spPr bwMode="auto">
            <a:xfrm>
              <a:off x="1901916" y="-836102"/>
              <a:ext cx="3744417"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Special Thanks to:</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
        <p:nvSpPr>
          <p:cNvPr id="9" name="Text Box 5">
            <a:extLst>
              <a:ext uri="{FF2B5EF4-FFF2-40B4-BE49-F238E27FC236}">
                <a16:creationId xmlns:a16="http://schemas.microsoft.com/office/drawing/2014/main" id="{F8B19CE6-9E89-4655-ABC3-41DA59DE4168}"/>
              </a:ext>
            </a:extLst>
          </p:cNvPr>
          <p:cNvSpPr txBox="1">
            <a:spLocks noChangeArrowheads="1"/>
          </p:cNvSpPr>
          <p:nvPr/>
        </p:nvSpPr>
        <p:spPr bwMode="auto">
          <a:xfrm>
            <a:off x="3574926" y="3065523"/>
            <a:ext cx="5040560" cy="2492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b="1" dirty="0">
                <a:solidFill>
                  <a:srgbClr val="000000"/>
                </a:solidFill>
                <a:latin typeface="+mj-lt"/>
                <a:cs typeface="굴림" pitchFamily="50" charset="-127"/>
              </a:rPr>
              <a:t>Dr. Don Harter</a:t>
            </a:r>
          </a:p>
          <a:p>
            <a:pPr fontAlgn="base">
              <a:spcBef>
                <a:spcPct val="0"/>
              </a:spcBef>
              <a:spcAft>
                <a:spcPct val="0"/>
              </a:spcAft>
            </a:pPr>
            <a:r>
              <a:rPr kumimoji="1" lang="en-US" altLang="ko-KR" b="1" dirty="0">
                <a:solidFill>
                  <a:srgbClr val="000000"/>
                </a:solidFill>
                <a:latin typeface="+mj-lt"/>
                <a:cs typeface="굴림" pitchFamily="50" charset="-127"/>
              </a:rPr>
              <a:t>Gary Krudys</a:t>
            </a:r>
          </a:p>
          <a:p>
            <a:pPr lvl="0" fontAlgn="base">
              <a:spcBef>
                <a:spcPct val="0"/>
              </a:spcBef>
              <a:spcAft>
                <a:spcPct val="0"/>
              </a:spcAft>
            </a:pPr>
            <a:r>
              <a:rPr kumimoji="1" lang="en-US" altLang="ko-KR" b="1" dirty="0">
                <a:solidFill>
                  <a:srgbClr val="000000"/>
                </a:solidFill>
                <a:latin typeface="+mj-lt"/>
                <a:cs typeface="굴림" pitchFamily="50" charset="-127"/>
              </a:rPr>
              <a:t>Deborah Landowski</a:t>
            </a:r>
          </a:p>
          <a:p>
            <a:pPr lvl="0" fontAlgn="base">
              <a:spcBef>
                <a:spcPct val="0"/>
              </a:spcBef>
              <a:spcAft>
                <a:spcPct val="0"/>
              </a:spcAft>
            </a:pPr>
            <a:r>
              <a:rPr kumimoji="1" lang="en-US" altLang="ko-KR" b="1" dirty="0">
                <a:solidFill>
                  <a:srgbClr val="000000"/>
                </a:solidFill>
                <a:latin typeface="+mj-lt"/>
                <a:cs typeface="굴림" pitchFamily="50" charset="-127"/>
              </a:rPr>
              <a:t>Dr. Norma Palomino</a:t>
            </a:r>
          </a:p>
          <a:p>
            <a:pPr lvl="0" fontAlgn="base">
              <a:spcBef>
                <a:spcPct val="0"/>
              </a:spcBef>
              <a:spcAft>
                <a:spcPct val="0"/>
              </a:spcAft>
            </a:pPr>
            <a:r>
              <a:rPr kumimoji="1" lang="en-US" altLang="ko-KR" b="1" dirty="0">
                <a:solidFill>
                  <a:srgbClr val="000000"/>
                </a:solidFill>
                <a:latin typeface="+mj-lt"/>
                <a:cs typeface="굴림" pitchFamily="50" charset="-127"/>
              </a:rPr>
              <a:t>Raj Venkatesan</a:t>
            </a:r>
          </a:p>
          <a:p>
            <a:pPr lvl="0" fontAlgn="base">
              <a:spcBef>
                <a:spcPct val="0"/>
              </a:spcBef>
              <a:spcAft>
                <a:spcPct val="0"/>
              </a:spcAft>
            </a:pPr>
            <a:endParaRPr kumimoji="1" lang="en-US" altLang="ko-KR" sz="2800" b="1" dirty="0">
              <a:solidFill>
                <a:srgbClr val="000000"/>
              </a:solidFill>
              <a:latin typeface="+mj-lt"/>
              <a:cs typeface="굴림" pitchFamily="50" charset="-127"/>
            </a:endParaRPr>
          </a:p>
          <a:p>
            <a:pPr lvl="0" fontAlgn="base">
              <a:spcBef>
                <a:spcPct val="0"/>
              </a:spcBef>
              <a:spcAft>
                <a:spcPct val="0"/>
              </a:spcAft>
            </a:pPr>
            <a:endParaRPr kumimoji="1" lang="en-US" altLang="ko-KR" sz="2800" b="1" dirty="0">
              <a:solidFill>
                <a:srgbClr val="000000"/>
              </a:solidFill>
              <a:latin typeface="+mj-lt"/>
              <a:cs typeface="굴림"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Who am I?</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0" marR="0" lvl="0" indent="0">
              <a:lnSpc>
                <a:spcPct val="150000"/>
              </a:lnSpc>
              <a:spcBef>
                <a:spcPts val="0"/>
              </a:spcBef>
              <a:spcAft>
                <a:spcPts val="0"/>
              </a:spcAft>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Just a few points to summarize my background</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a master of science in mathematics with a concentration in statistics also from </a:t>
            </a:r>
            <a:b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Texas Tech University</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it was too boring - and went into software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am a Six Sigma Greenbelt</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worked with analytics in my positions at IBM and some of their partners</a:t>
            </a: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nSpc>
                <a:spcPct val="150000"/>
              </a:lnSpc>
              <a:spcBef>
                <a:spcPts val="0"/>
              </a:spcBef>
              <a:spcAft>
                <a:spcPts val="0"/>
              </a:spcAft>
            </a:pP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71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Program Focus Areas</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Describing a broad overview of the major practice areas of data science.</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Collecting and organizing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Identifying patterns in data via visualization, statistical analysis, and data mining.</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alternative strategies based on the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 plan of action to implement the business decisions derived from the analyses.</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Demonstrating communication skills regarding data and its analysis for managers, IT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professionals, programmers, statisticians, and other relevant professionals in their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organization.</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Synthesizing the ethical dimensions of data science practice (e.g., privacy).</a:t>
            </a:r>
          </a:p>
          <a:p>
            <a:endParaRPr lang="ko-KR" altLang="en-US" sz="2200" dirty="0">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2881-9247-4BF2-9504-0642427E6E6E}"/>
              </a:ext>
            </a:extLst>
          </p:cNvPr>
          <p:cNvSpPr>
            <a:spLocks noGrp="1"/>
          </p:cNvSpPr>
          <p:nvPr>
            <p:ph type="title"/>
          </p:nvPr>
        </p:nvSpPr>
        <p:spPr/>
        <p:txBody>
          <a:bodyPr/>
          <a:lstStyle/>
          <a:p>
            <a:r>
              <a:rPr lang="en-US" dirty="0"/>
              <a:t>Key Projects Noted</a:t>
            </a:r>
          </a:p>
        </p:txBody>
      </p:sp>
      <p:sp>
        <p:nvSpPr>
          <p:cNvPr id="3" name="Content Placeholder 2">
            <a:extLst>
              <a:ext uri="{FF2B5EF4-FFF2-40B4-BE49-F238E27FC236}">
                <a16:creationId xmlns:a16="http://schemas.microsoft.com/office/drawing/2014/main" id="{CCE6532F-E222-4513-9424-13E3A57CEB38}"/>
              </a:ext>
            </a:extLst>
          </p:cNvPr>
          <p:cNvSpPr>
            <a:spLocks noGrp="1"/>
          </p:cNvSpPr>
          <p:nvPr>
            <p:ph idx="1"/>
          </p:nvPr>
        </p:nvSpPr>
        <p:spPr/>
        <p:txBody>
          <a:bodyPr>
            <a:normAutofit/>
          </a:bodyPr>
          <a:lstStyle/>
          <a:p>
            <a:pPr marL="0" indent="0"/>
            <a:r>
              <a:rPr lang="en-US" sz="2800" dirty="0"/>
              <a:t>The following projects were noted to show how these seven learning </a:t>
            </a:r>
            <a:br>
              <a:rPr lang="en-US" sz="2800" dirty="0"/>
            </a:br>
            <a:r>
              <a:rPr lang="en-US" sz="2800" dirty="0"/>
              <a:t>objectives were satisfied:</a:t>
            </a:r>
          </a:p>
          <a:p>
            <a:pPr>
              <a:buFont typeface="Arial" panose="020B0604020202020204" pitchFamily="34" charset="0"/>
              <a:buChar char="•"/>
            </a:pPr>
            <a:r>
              <a:rPr lang="en-US" sz="2800" dirty="0"/>
              <a:t>IST 659 - Data Administration Concepts and Database Management</a:t>
            </a:r>
          </a:p>
          <a:p>
            <a:pPr>
              <a:buFont typeface="Arial" panose="020B0604020202020204" pitchFamily="34" charset="0"/>
              <a:buChar char="•"/>
            </a:pPr>
            <a:r>
              <a:rPr lang="en-US" sz="2800" dirty="0"/>
              <a:t>MBC 638 - Data Analysis and Decision Making</a:t>
            </a:r>
          </a:p>
          <a:p>
            <a:pPr>
              <a:buFont typeface="Arial" panose="020B0604020202020204" pitchFamily="34" charset="0"/>
              <a:buChar char="•"/>
            </a:pPr>
            <a:r>
              <a:rPr lang="en-US" sz="2800" dirty="0"/>
              <a:t>IST 707 - Data Analytics</a:t>
            </a:r>
          </a:p>
          <a:p>
            <a:pPr>
              <a:buFont typeface="Arial" panose="020B0604020202020204" pitchFamily="34" charset="0"/>
              <a:buChar char="•"/>
            </a:pPr>
            <a:r>
              <a:rPr lang="en-US" sz="2800" dirty="0"/>
              <a:t>IST 719 - Information Visualization</a:t>
            </a:r>
          </a:p>
          <a:p>
            <a:pPr>
              <a:buFont typeface="Arial" panose="020B0604020202020204" pitchFamily="34" charset="0"/>
              <a:buChar char="•"/>
            </a:pPr>
            <a:r>
              <a:rPr lang="en-US" sz="2800" dirty="0"/>
              <a:t>IST 652 - Scripting for Data Analytics</a:t>
            </a:r>
          </a:p>
          <a:p>
            <a:pPr>
              <a:buFont typeface="Arial" panose="020B0604020202020204" pitchFamily="34" charset="0"/>
              <a:buChar char="•"/>
            </a:pPr>
            <a:r>
              <a:rPr lang="en-US" sz="2800" dirty="0"/>
              <a:t>IST 664 - Natural Language Processing</a:t>
            </a:r>
          </a:p>
        </p:txBody>
      </p:sp>
    </p:spTree>
    <p:extLst>
      <p:ext uri="{BB962C8B-B14F-4D97-AF65-F5344CB8AC3E}">
        <p14:creationId xmlns:p14="http://schemas.microsoft.com/office/powerpoint/2010/main" val="409624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61932" cy="2957358"/>
            <a:chOff x="1901916" y="-836102"/>
            <a:chExt cx="3760293" cy="2957358"/>
          </a:xfrm>
        </p:grpSpPr>
        <p:grpSp>
          <p:nvGrpSpPr>
            <p:cNvPr id="9" name="그룹 8"/>
            <p:cNvGrpSpPr/>
            <p:nvPr/>
          </p:nvGrpSpPr>
          <p:grpSpPr>
            <a:xfrm>
              <a:off x="1901916" y="114518"/>
              <a:ext cx="3760293" cy="2006738"/>
              <a:chOff x="4621319" y="-176412"/>
              <a:chExt cx="3760293" cy="2006738"/>
            </a:xfrm>
          </p:grpSpPr>
          <p:sp>
            <p:nvSpPr>
              <p:cNvPr id="11" name="Text Box 5"/>
              <p:cNvSpPr txBox="1">
                <a:spLocks noChangeArrowheads="1"/>
              </p:cNvSpPr>
              <p:nvPr/>
            </p:nvSpPr>
            <p:spPr bwMode="auto">
              <a:xfrm>
                <a:off x="4621319" y="-176412"/>
                <a:ext cx="3218706"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Administration Concepts and Database Management</a:t>
                </a:r>
              </a:p>
            </p:txBody>
          </p:sp>
          <p:sp>
            <p:nvSpPr>
              <p:cNvPr id="16" name="직사각형 15"/>
              <p:cNvSpPr/>
              <p:nvPr/>
            </p:nvSpPr>
            <p:spPr>
              <a:xfrm>
                <a:off x="4637195" y="1568459"/>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Chad Harper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095693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Horse Records</a:t>
            </a:r>
            <a:endParaRPr lang="ko-KR" altLang="en-US" dirty="0"/>
          </a:p>
        </p:txBody>
      </p:sp>
      <p:pic>
        <p:nvPicPr>
          <p:cNvPr id="4" name="Picture 3" descr="Diagram&#10;&#10;Description automatically generated">
            <a:extLst>
              <a:ext uri="{FF2B5EF4-FFF2-40B4-BE49-F238E27FC236}">
                <a16:creationId xmlns:a16="http://schemas.microsoft.com/office/drawing/2014/main" id="{05F7AD55-78A2-4E67-BF0F-EE23CA6D36A3}"/>
              </a:ext>
            </a:extLst>
          </p:cNvPr>
          <p:cNvPicPr/>
          <p:nvPr/>
        </p:nvPicPr>
        <p:blipFill rotWithShape="1">
          <a:blip r:embed="rId3">
            <a:extLst>
              <a:ext uri="{28A0092B-C50C-407E-A947-70E740481C1C}">
                <a14:useLocalDpi xmlns:a14="http://schemas.microsoft.com/office/drawing/2010/main" val="0"/>
              </a:ext>
            </a:extLst>
          </a:blip>
          <a:srcRect l="1539" t="2469" r="1283" b="2928"/>
          <a:stretch/>
        </p:blipFill>
        <p:spPr bwMode="auto">
          <a:xfrm>
            <a:off x="190550" y="1629594"/>
            <a:ext cx="6480720" cy="4320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09FA7F6-7B2C-4215-8E73-5C592991C870}"/>
              </a:ext>
            </a:extLst>
          </p:cNvPr>
          <p:cNvPicPr/>
          <p:nvPr/>
        </p:nvPicPr>
        <p:blipFill>
          <a:blip r:embed="rId4"/>
          <a:stretch>
            <a:fillRect/>
          </a:stretch>
        </p:blipFill>
        <p:spPr>
          <a:xfrm>
            <a:off x="6887294" y="3501801"/>
            <a:ext cx="4930564" cy="3168353"/>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AD4A245-246E-4F52-97C2-C80F231CF97D}"/>
              </a:ext>
            </a:extLst>
          </p:cNvPr>
          <p:cNvPicPr/>
          <p:nvPr/>
        </p:nvPicPr>
        <p:blipFill>
          <a:blip r:embed="rId5"/>
          <a:stretch>
            <a:fillRect/>
          </a:stretch>
        </p:blipFill>
        <p:spPr>
          <a:xfrm>
            <a:off x="6753871" y="764153"/>
            <a:ext cx="3147166" cy="173088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70B0A9-30AE-4173-8086-6FC8F09AE369}"/>
              </a:ext>
            </a:extLst>
          </p:cNvPr>
          <p:cNvPicPr/>
          <p:nvPr/>
        </p:nvPicPr>
        <p:blipFill>
          <a:blip r:embed="rId6"/>
          <a:stretch>
            <a:fillRect/>
          </a:stretch>
        </p:blipFill>
        <p:spPr>
          <a:xfrm>
            <a:off x="9180927" y="2269233"/>
            <a:ext cx="2844316" cy="1069836"/>
          </a:xfrm>
          <a:prstGeom prst="rect">
            <a:avLst/>
          </a:prstGeom>
          <a:effectLst>
            <a:outerShdw blurRad="50800" dist="38100" dir="2700000" algn="tl" rotWithShape="0">
              <a:prstClr val="black">
                <a:alpha val="40000"/>
              </a:prstClr>
            </a:outerShdw>
          </a:effectLst>
        </p:spPr>
      </p:pic>
      <p:sp>
        <p:nvSpPr>
          <p:cNvPr id="8" name="Content Placeholder 7">
            <a:extLst>
              <a:ext uri="{FF2B5EF4-FFF2-40B4-BE49-F238E27FC236}">
                <a16:creationId xmlns:a16="http://schemas.microsoft.com/office/drawing/2014/main" id="{3D644A9E-D0B0-4783-8125-4996BEC28F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584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13107</TotalTime>
  <Words>5655</Words>
  <Application>Microsoft Office PowerPoint</Application>
  <PresentationFormat>Custom</PresentationFormat>
  <Paragraphs>336</Paragraphs>
  <Slides>30</Slides>
  <Notes>30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Cambria</vt:lpstr>
      <vt:lpstr>Noto Sans</vt:lpstr>
      <vt:lpstr>굴림체</vt:lpstr>
      <vt:lpstr>Calibri Light</vt:lpstr>
      <vt:lpstr>맑은 고딕</vt:lpstr>
      <vt:lpstr>Calibri</vt:lpstr>
      <vt:lpstr>Arial</vt:lpstr>
      <vt:lpstr>Office 테마</vt:lpstr>
      <vt:lpstr>PORTFOLIO SUBMISSION  Applied Data Sciences </vt:lpstr>
      <vt:lpstr>PowerPoint Presentation</vt:lpstr>
      <vt:lpstr>PowerPoint Presentation</vt:lpstr>
      <vt:lpstr>Who am I?</vt:lpstr>
      <vt:lpstr>Program Focus Areas</vt:lpstr>
      <vt:lpstr>Key Projects Noted</vt:lpstr>
      <vt:lpstr>PowerPoint Presentation</vt:lpstr>
      <vt:lpstr>Horse Records</vt:lpstr>
      <vt:lpstr>Learning Objectives Satisfied</vt:lpstr>
      <vt:lpstr>PowerPoint Presentation</vt:lpstr>
      <vt:lpstr>Horse Ride Preparation Process Improvement</vt:lpstr>
      <vt:lpstr>Learning Objectives Satisfied</vt:lpstr>
      <vt:lpstr>PowerPoint Presentation</vt:lpstr>
      <vt:lpstr>Predicting Horse Colic</vt:lpstr>
      <vt:lpstr>Learning Objectives Satisfied</vt:lpstr>
      <vt:lpstr>PowerPoint Presentation</vt:lpstr>
      <vt:lpstr>Tracking the Danger Zone Horse Track Incidents</vt:lpstr>
      <vt:lpstr>Learning Objectives Satisfied</vt:lpstr>
      <vt:lpstr>PowerPoint Presentation</vt:lpstr>
      <vt:lpstr>Racetrack Infractions and Incidents</vt:lpstr>
      <vt:lpstr>Learning Objectives Satisfied</vt:lpstr>
      <vt:lpstr>PowerPoint Presentation</vt:lpstr>
      <vt:lpstr>Classification of Racetrack Incidents</vt:lpstr>
      <vt:lpstr>Learning Objectives Satisfied</vt:lpstr>
      <vt:lpstr>Summary of Projects and Objectives</vt:lpstr>
      <vt:lpstr>Summary of Projects and Objectives</vt:lpstr>
      <vt:lpstr>Other Projects</vt:lpstr>
      <vt:lpstr>Other Projects</vt:lpstr>
      <vt:lpstr>My Reflection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 </cp:lastModifiedBy>
  <cp:revision>318</cp:revision>
  <dcterms:created xsi:type="dcterms:W3CDTF">2010-02-01T08:03:16Z</dcterms:created>
  <dcterms:modified xsi:type="dcterms:W3CDTF">2021-09-05T22:15:52Z</dcterms:modified>
  <cp:category>www.slidemembers.com</cp:category>
</cp:coreProperties>
</file>